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2"/>
  </p:notesMasterIdLst>
  <p:handoutMasterIdLst>
    <p:handoutMasterId r:id="rId33"/>
  </p:handoutMasterIdLst>
  <p:sldIdLst>
    <p:sldId id="256" r:id="rId5"/>
    <p:sldId id="711" r:id="rId6"/>
    <p:sldId id="712" r:id="rId7"/>
    <p:sldId id="715" r:id="rId8"/>
    <p:sldId id="716" r:id="rId9"/>
    <p:sldId id="767" r:id="rId10"/>
    <p:sldId id="770" r:id="rId11"/>
    <p:sldId id="771" r:id="rId12"/>
    <p:sldId id="772" r:id="rId13"/>
    <p:sldId id="769" r:id="rId14"/>
    <p:sldId id="779" r:id="rId15"/>
    <p:sldId id="776" r:id="rId16"/>
    <p:sldId id="777" r:id="rId17"/>
    <p:sldId id="778" r:id="rId18"/>
    <p:sldId id="774" r:id="rId19"/>
    <p:sldId id="780" r:id="rId20"/>
    <p:sldId id="781" r:id="rId21"/>
    <p:sldId id="775" r:id="rId22"/>
    <p:sldId id="782" r:id="rId23"/>
    <p:sldId id="783" r:id="rId24"/>
    <p:sldId id="784" r:id="rId25"/>
    <p:sldId id="773" r:id="rId26"/>
    <p:sldId id="785" r:id="rId27"/>
    <p:sldId id="786" r:id="rId28"/>
    <p:sldId id="788" r:id="rId29"/>
    <p:sldId id="789" r:id="rId30"/>
    <p:sldId id="790" r:id="rId31"/>
  </p:sldIdLst>
  <p:sldSz cx="9144000" cy="6858000" type="screen4x3"/>
  <p:notesSz cx="9928225" cy="6797675"/>
  <p:custDataLst>
    <p:tags r:id="rId3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976" autoAdjust="0"/>
  </p:normalViewPr>
  <p:slideViewPr>
    <p:cSldViewPr>
      <p:cViewPr varScale="1">
        <p:scale>
          <a:sx n="79" d="100"/>
          <a:sy n="79" d="100"/>
        </p:scale>
        <p:origin x="882"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31/07/2017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7/31/2017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0912768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9511842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6581500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0318848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5038064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4062012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971652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0183807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672493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515398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8052226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3943266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0982300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42393930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34941680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5870305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7543989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33548062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6983836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149237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7743478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10.xml"/><Relationship Id="rId7" Type="http://schemas.openxmlformats.org/officeDocument/2006/relationships/slide" Target="../slides/slide25.xml"/><Relationship Id="rId2"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20.xml"/><Relationship Id="rId5" Type="http://schemas.openxmlformats.org/officeDocument/2006/relationships/slide" Target="../slides/slide18.xml"/><Relationship Id="rId4" Type="http://schemas.openxmlformats.org/officeDocument/2006/relationships/slide" Target="../slides/slide15.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128240" y="620688"/>
            <a:ext cx="898587"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40" b="1" dirty="0" smtClean="0">
                <a:latin typeface="Arial" panose="020B0604020202020204" pitchFamily="34" charset="0"/>
                <a:cs typeface="Arial" panose="020B0604020202020204" pitchFamily="34" charset="0"/>
              </a:rPr>
              <a:t>Assessment</a:t>
            </a:r>
            <a:endParaRPr lang="en-GB" sz="104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47420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40" b="1" dirty="0" smtClean="0">
                <a:latin typeface="Arial" panose="020B0604020202020204" pitchFamily="34" charset="0"/>
                <a:cs typeface="Arial" panose="020B0604020202020204" pitchFamily="34" charset="0"/>
              </a:rPr>
              <a:t>3.1 – Ways of Change</a:t>
            </a:r>
            <a:endParaRPr lang="en-GB" sz="104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1776288" y="620688"/>
            <a:ext cx="183195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40" b="1" dirty="0" smtClean="0">
                <a:latin typeface="Arial" panose="020B0604020202020204" pitchFamily="34" charset="0"/>
                <a:cs typeface="Arial" panose="020B0604020202020204" pitchFamily="34" charset="0"/>
              </a:rPr>
              <a:t>3.2 – Approaches to Change</a:t>
            </a:r>
            <a:endParaRPr lang="en-GB" sz="1040" b="1" dirty="0">
              <a:latin typeface="Arial" panose="020B0604020202020204" pitchFamily="34" charset="0"/>
              <a:cs typeface="Arial" panose="020B0604020202020204" pitchFamily="34" charset="0"/>
            </a:endParaRPr>
          </a:p>
        </p:txBody>
      </p:sp>
      <p:sp>
        <p:nvSpPr>
          <p:cNvPr id="13" name="Round Same Side Corner Rectangle 12">
            <a:hlinkClick r:id="rId5" action="ppaction://hlinksldjump"/>
          </p:cNvPr>
          <p:cNvSpPr/>
          <p:nvPr userDrawn="1"/>
        </p:nvSpPr>
        <p:spPr>
          <a:xfrm>
            <a:off x="3692855" y="620688"/>
            <a:ext cx="156643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40" b="1" dirty="0" smtClean="0">
                <a:latin typeface="Arial" panose="020B0604020202020204" pitchFamily="34" charset="0"/>
                <a:cs typeface="Arial" panose="020B0604020202020204" pitchFamily="34" charset="0"/>
              </a:rPr>
              <a:t>3.3 – Managing Change</a:t>
            </a:r>
            <a:endParaRPr lang="en-GB" sz="1040" b="1" dirty="0">
              <a:latin typeface="Arial" panose="020B0604020202020204" pitchFamily="34" charset="0"/>
              <a:cs typeface="Arial" panose="020B0604020202020204" pitchFamily="34" charset="0"/>
            </a:endParaRPr>
          </a:p>
        </p:txBody>
      </p:sp>
      <p:sp>
        <p:nvSpPr>
          <p:cNvPr id="16" name="Round Same Side Corner Rectangle 15">
            <a:hlinkClick r:id="rId6" action="ppaction://hlinksldjump"/>
          </p:cNvPr>
          <p:cNvSpPr/>
          <p:nvPr userDrawn="1"/>
        </p:nvSpPr>
        <p:spPr>
          <a:xfrm>
            <a:off x="5343893" y="620688"/>
            <a:ext cx="169973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40" b="1" dirty="0" smtClean="0">
                <a:latin typeface="Arial" panose="020B0604020202020204" pitchFamily="34" charset="0"/>
                <a:cs typeface="Arial" panose="020B0604020202020204" pitchFamily="34" charset="0"/>
              </a:rPr>
              <a:t>3.4 – Barriers to Change</a:t>
            </a:r>
            <a:endParaRPr lang="en-GB" sz="1040" b="1" dirty="0">
              <a:latin typeface="Arial" panose="020B0604020202020204" pitchFamily="34" charset="0"/>
              <a:cs typeface="Arial" panose="020B0604020202020204" pitchFamily="34" charset="0"/>
            </a:endParaRPr>
          </a:p>
        </p:txBody>
      </p:sp>
      <p:sp>
        <p:nvSpPr>
          <p:cNvPr id="9" name="Round Same Side Corner Rectangle 8">
            <a:hlinkClick r:id="rId7" action="ppaction://hlinksldjump"/>
          </p:cNvPr>
          <p:cNvSpPr/>
          <p:nvPr userDrawn="1"/>
        </p:nvSpPr>
        <p:spPr>
          <a:xfrm>
            <a:off x="8111436" y="626388"/>
            <a:ext cx="781044" cy="357190"/>
          </a:xfrm>
          <a:prstGeom prst="round2SameRect">
            <a:avLst/>
          </a:prstGeom>
          <a:gradFill>
            <a:gsLst>
              <a:gs pos="0">
                <a:srgbClr val="002060"/>
              </a:gs>
              <a:gs pos="50000">
                <a:schemeClr val="accent1">
                  <a:lumMod val="75000"/>
                </a:schemeClr>
              </a:gs>
              <a:gs pos="70000">
                <a:schemeClr val="tx2">
                  <a:lumMod val="60000"/>
                  <a:lumOff val="40000"/>
                </a:schemeClr>
              </a:gs>
              <a:gs pos="100000">
                <a:schemeClr val="tx2">
                  <a:lumMod val="20000"/>
                  <a:lumOff val="8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40" b="1" dirty="0" smtClean="0">
                <a:latin typeface="Arial" panose="020B0604020202020204" pitchFamily="34" charset="0"/>
                <a:cs typeface="Arial" panose="020B0604020202020204" pitchFamily="34" charset="0"/>
              </a:rPr>
              <a:t>Questions</a:t>
            </a:r>
            <a:endParaRPr lang="en-GB" sz="104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hyperlink" Target="LO3%20-%20resources/3.1%20-%20Chamge%20Implementation.jp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hyperlink" Target="LO3%20-%20resources/3.1%20-%20Chamge%20Implementation.jp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slide" Target="slide9.xml"/><Relationship Id="rId7"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hyperlink" Target="LO3%20-%20resources/3.1%20-%20Chamge%20Implementation.jpg" TargetMode="Externa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slide" Target="slide9.xml"/><Relationship Id="rId7"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hyperlink" Target="https://www.slideshare.net/Yashaswini100/resistance-to-change-nokia-case-study"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hyperlink" Target="https://www.slideshare.net/Yashaswini100/resistance-to-change-nokia-case-study"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hyperlink" Target="https://www.slideshare.net/Yashaswini100/resistance-to-change-nokia-case-study"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hyperlink" Target="https://www.slideshare.net/Yashaswini100/resistance-to-change-nokia-case-study"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4.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LO3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Be able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Plan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for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Change</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Manage Change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Overcome Barriers</a:t>
            </a:r>
            <a:endParaRPr lang="en-GB"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508105"/>
          </a:xfrm>
          <a:prstGeom prst="rect">
            <a:avLst/>
          </a:prstGeom>
          <a:noFill/>
        </p:spPr>
        <p:txBody>
          <a:bodyPr wrap="square" rtlCol="0">
            <a:spAutoFit/>
          </a:bodyPr>
          <a:lstStyle/>
          <a:p>
            <a:pPr algn="r"/>
            <a:r>
              <a:rPr lang="en-GB" sz="2800" dirty="0"/>
              <a:t> Cambridge </a:t>
            </a:r>
            <a:r>
              <a:rPr lang="en-GB" sz="2800" b="1" dirty="0"/>
              <a:t>TECHNICALS- LEVEL 3 </a:t>
            </a:r>
          </a:p>
          <a:p>
            <a:pPr algn="r"/>
            <a:r>
              <a:rPr lang="en-GB" sz="2800" dirty="0"/>
              <a:t> </a:t>
            </a:r>
            <a:r>
              <a:rPr lang="en-GB" sz="3200" b="1" dirty="0"/>
              <a:t>Unit 15 – Change Management</a:t>
            </a:r>
          </a:p>
          <a:p>
            <a:pPr algn="r"/>
            <a:r>
              <a:rPr lang="en-GB" sz="3200" b="1" dirty="0">
                <a:solidFill>
                  <a:schemeClr val="tx1">
                    <a:lumMod val="50000"/>
                    <a:lumOff val="50000"/>
                  </a:schemeClr>
                </a:solidFill>
              </a:rPr>
              <a:t>2016 Specification - K/507/8162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684838" cy="5632311"/>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dirty="0" smtClean="0"/>
              <a:t>There are different </a:t>
            </a:r>
            <a:r>
              <a:rPr lang="en-US" dirty="0"/>
              <a:t>ways to plan for and manage </a:t>
            </a:r>
            <a:r>
              <a:rPr lang="en-US" dirty="0" smtClean="0"/>
              <a:t>change and different things that have to happen for change to be successful. For the exam you will need to know each of the following in case of a direct question. Change happens differently for different natured companies, specifically different owned companies:</a:t>
            </a:r>
          </a:p>
          <a:p>
            <a:pPr marL="450850" indent="-163513">
              <a:buClr>
                <a:srgbClr val="C00000"/>
              </a:buClr>
              <a:buFont typeface="Arial" panose="020B0604020202020204" pitchFamily="34" charset="0"/>
              <a:buChar char="•"/>
            </a:pPr>
            <a:r>
              <a:rPr lang="en-GB" b="1" dirty="0" smtClean="0">
                <a:solidFill>
                  <a:srgbClr val="FF0000"/>
                </a:solidFill>
              </a:rPr>
              <a:t>Consult </a:t>
            </a:r>
            <a:r>
              <a:rPr lang="en-GB" b="1" dirty="0">
                <a:solidFill>
                  <a:srgbClr val="FF0000"/>
                </a:solidFill>
              </a:rPr>
              <a:t>with key stakeholders </a:t>
            </a:r>
            <a:r>
              <a:rPr lang="en-GB" dirty="0" smtClean="0"/>
              <a:t>– This is important as </a:t>
            </a:r>
            <a:r>
              <a:rPr lang="en-US" dirty="0" smtClean="0"/>
              <a:t>all </a:t>
            </a:r>
            <a:r>
              <a:rPr lang="en-US" dirty="0"/>
              <a:t>the people who are affected by </a:t>
            </a:r>
            <a:r>
              <a:rPr lang="en-US" dirty="0" smtClean="0"/>
              <a:t>the change, will also </a:t>
            </a:r>
            <a:r>
              <a:rPr lang="en-US" dirty="0"/>
              <a:t>have influence or power over it, or have an interest in its successful or unsuccessful </a:t>
            </a:r>
            <a:r>
              <a:rPr lang="en-US" dirty="0" smtClean="0"/>
              <a:t>conclusion will. Finding out their needs and wants is an important part of its success, telling them what is happening reduce down misunderstanding, and hence reducing down the possible disappointment at the end of the change. </a:t>
            </a:r>
          </a:p>
          <a:p>
            <a:pPr marL="450850" indent="-163513">
              <a:buClr>
                <a:srgbClr val="C00000"/>
              </a:buClr>
              <a:buFont typeface="Arial" panose="020B0604020202020204" pitchFamily="34" charset="0"/>
              <a:buChar char="•"/>
            </a:pPr>
            <a:r>
              <a:rPr lang="en-US" dirty="0" smtClean="0"/>
              <a:t>All projects will have stakeholders from the boss who wants and initiates the change to customers who should benefit from the change. For some </a:t>
            </a:r>
            <a:r>
              <a:rPr lang="en-US" dirty="0"/>
              <a:t>real businesses </a:t>
            </a:r>
            <a:r>
              <a:rPr lang="en-US" dirty="0" smtClean="0"/>
              <a:t>this will include </a:t>
            </a:r>
            <a:r>
              <a:rPr lang="en-US" dirty="0"/>
              <a:t>the need to hold a public meeting, the need to communicate with employees before media broadcast, the need to gauge the interest and power of key stakeholders. </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3.1 – Ways to Plan and Manage Change</a:t>
            </a:r>
            <a:endParaRPr lang="en-US" sz="3200" dirty="0"/>
          </a:p>
        </p:txBody>
      </p:sp>
      <p:pic>
        <p:nvPicPr>
          <p:cNvPr id="10" name="Picture 2" descr="Roles in change managemen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092648" y="1079401"/>
            <a:ext cx="1741642" cy="181736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hlinkClick r:id="rId4" action="ppaction://hlinkfile"/>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92280" y="3292815"/>
            <a:ext cx="1749130" cy="1720361"/>
          </a:xfrm>
          <a:prstGeom prst="rect">
            <a:avLst/>
          </a:prstGeom>
        </p:spPr>
      </p:pic>
      <p:pic>
        <p:nvPicPr>
          <p:cNvPr id="12" name="Picture 4" descr="Image result for change management Appoint project champions change leader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092941" y="5478815"/>
            <a:ext cx="1735661" cy="1118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566536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828854" cy="5650778"/>
          </a:xfrm>
          <a:prstGeom prst="rect">
            <a:avLst/>
          </a:prstGeom>
        </p:spPr>
        <p:txBody>
          <a:bodyPr wrap="square">
            <a:spAutoFit/>
          </a:bodyPr>
          <a:lstStyle/>
          <a:p>
            <a:pPr marL="269875" indent="-252413">
              <a:buClr>
                <a:srgbClr val="C00000"/>
              </a:buClr>
              <a:buFont typeface="Arial" panose="020B0604020202020204" pitchFamily="34" charset="0"/>
              <a:buChar char="•"/>
            </a:pPr>
            <a:r>
              <a:rPr lang="en-US" sz="1720" b="1" dirty="0" smtClean="0">
                <a:solidFill>
                  <a:srgbClr val="FF0000"/>
                </a:solidFill>
              </a:rPr>
              <a:t>Set </a:t>
            </a:r>
            <a:r>
              <a:rPr lang="en-US" sz="1720" b="1" dirty="0">
                <a:solidFill>
                  <a:srgbClr val="FF0000"/>
                </a:solidFill>
              </a:rPr>
              <a:t>clear aims and objectives for the change </a:t>
            </a:r>
            <a:r>
              <a:rPr lang="en-US" sz="1720" dirty="0" smtClean="0"/>
              <a:t>- Effective </a:t>
            </a:r>
            <a:r>
              <a:rPr lang="en-US" sz="1720" dirty="0"/>
              <a:t>objectives in </a:t>
            </a:r>
            <a:r>
              <a:rPr lang="en-US" sz="1720" dirty="0" smtClean="0"/>
              <a:t>change </a:t>
            </a:r>
            <a:r>
              <a:rPr lang="en-US" sz="1720" dirty="0"/>
              <a:t>management are specific. A specific objective increases the chances of leading to a specific outcome. Therefore objectives shouldn't be vague, such as "to improve customer relations," because they are not measurable. Objectives should show how successful a project has been, for example "to reduce customer complaints by 50%" would be a good objective. </a:t>
            </a:r>
            <a:r>
              <a:rPr lang="en-US" sz="1720" dirty="0" smtClean="0"/>
              <a:t>Objectives </a:t>
            </a:r>
            <a:r>
              <a:rPr lang="en-US" sz="1720" dirty="0"/>
              <a:t>can often be set under three headings:</a:t>
            </a:r>
          </a:p>
          <a:p>
            <a:pPr marL="727075" lvl="1" indent="-252413">
              <a:buClr>
                <a:srgbClr val="C00000"/>
              </a:buClr>
              <a:buFont typeface="Arial" panose="020B0604020202020204" pitchFamily="34" charset="0"/>
              <a:buChar char="•"/>
            </a:pPr>
            <a:r>
              <a:rPr lang="en-US" sz="1720" b="1" dirty="0" smtClean="0"/>
              <a:t>Performance </a:t>
            </a:r>
            <a:r>
              <a:rPr lang="en-US" sz="1720" b="1" dirty="0"/>
              <a:t>and </a:t>
            </a:r>
            <a:r>
              <a:rPr lang="en-US" sz="1720" b="1" dirty="0" smtClean="0"/>
              <a:t>Quality </a:t>
            </a:r>
            <a:r>
              <a:rPr lang="en-US" sz="1720" dirty="0" smtClean="0"/>
              <a:t>- The </a:t>
            </a:r>
            <a:r>
              <a:rPr lang="en-US" sz="1720" dirty="0"/>
              <a:t>end result of </a:t>
            </a:r>
            <a:r>
              <a:rPr lang="en-US" sz="1720" dirty="0" smtClean="0"/>
              <a:t>the managed change </a:t>
            </a:r>
            <a:r>
              <a:rPr lang="en-US" sz="1720" dirty="0"/>
              <a:t>must fit the purpose for which it was intended. </a:t>
            </a:r>
          </a:p>
          <a:p>
            <a:pPr marL="727075" lvl="1" indent="-252413">
              <a:buClr>
                <a:srgbClr val="C00000"/>
              </a:buClr>
              <a:buFont typeface="Arial" panose="020B0604020202020204" pitchFamily="34" charset="0"/>
              <a:buChar char="•"/>
            </a:pPr>
            <a:r>
              <a:rPr lang="en-US" sz="1720" b="1" dirty="0" smtClean="0"/>
              <a:t>Budget</a:t>
            </a:r>
            <a:r>
              <a:rPr lang="en-US" sz="1720" dirty="0" smtClean="0"/>
              <a:t> - The change </a:t>
            </a:r>
            <a:r>
              <a:rPr lang="en-US" sz="1720" dirty="0"/>
              <a:t>must be completed without exceeding the authorised expenditure. Financial sources are not always inexhaustible and a project might be abandoned altogether if funds run out before completion. </a:t>
            </a:r>
            <a:endParaRPr lang="en-US" sz="1720" dirty="0" smtClean="0"/>
          </a:p>
          <a:p>
            <a:pPr marL="727075" lvl="1" indent="-252413">
              <a:buClr>
                <a:srgbClr val="C00000"/>
              </a:buClr>
              <a:buFont typeface="Arial" panose="020B0604020202020204" pitchFamily="34" charset="0"/>
              <a:buChar char="•"/>
            </a:pPr>
            <a:r>
              <a:rPr lang="en-US" sz="1720" b="1" dirty="0" smtClean="0"/>
              <a:t>Time </a:t>
            </a:r>
            <a:r>
              <a:rPr lang="en-US" sz="1720" b="1" dirty="0"/>
              <a:t>to </a:t>
            </a:r>
            <a:r>
              <a:rPr lang="en-US" sz="1720" b="1" dirty="0" smtClean="0"/>
              <a:t>Completion - </a:t>
            </a:r>
            <a:r>
              <a:rPr lang="en-US" sz="1720" dirty="0" smtClean="0"/>
              <a:t>Actual </a:t>
            </a:r>
            <a:r>
              <a:rPr lang="en-US" sz="1720" dirty="0"/>
              <a:t>progress has to match or beat planned progress. All significant stages of the </a:t>
            </a:r>
            <a:r>
              <a:rPr lang="en-US" sz="1720" dirty="0" smtClean="0"/>
              <a:t>managed change </a:t>
            </a:r>
            <a:r>
              <a:rPr lang="en-US" sz="1720" dirty="0"/>
              <a:t>must take place no later than their specified dates, to result in total completion on or before the planned finish </a:t>
            </a:r>
            <a:r>
              <a:rPr lang="en-US" sz="1720" dirty="0" smtClean="0"/>
              <a:t>date.</a:t>
            </a:r>
          </a:p>
          <a:p>
            <a:pPr marL="269875" indent="-252413">
              <a:buClr>
                <a:srgbClr val="C00000"/>
              </a:buClr>
              <a:buFont typeface="Arial" panose="020B0604020202020204" pitchFamily="34" charset="0"/>
              <a:buChar char="•"/>
            </a:pPr>
            <a:r>
              <a:rPr lang="en-US" sz="1720" dirty="0" smtClean="0"/>
              <a:t>Setting these aims and objectives gives a clear target to staff, a measurable expectation to keep the change on track.</a:t>
            </a:r>
            <a:endParaRPr lang="en-US" sz="1720" dirty="0"/>
          </a:p>
        </p:txBody>
      </p:sp>
      <p:sp>
        <p:nvSpPr>
          <p:cNvPr id="14" name="Title 2"/>
          <p:cNvSpPr>
            <a:spLocks noGrp="1"/>
          </p:cNvSpPr>
          <p:nvPr>
            <p:ph type="title"/>
          </p:nvPr>
        </p:nvSpPr>
        <p:spPr>
          <a:xfrm>
            <a:off x="70266" y="72008"/>
            <a:ext cx="8859452" cy="548680"/>
          </a:xfrm>
        </p:spPr>
        <p:txBody>
          <a:bodyPr>
            <a:noAutofit/>
          </a:bodyPr>
          <a:lstStyle/>
          <a:p>
            <a:r>
              <a:rPr lang="en-US" sz="3600" dirty="0" smtClean="0"/>
              <a:t>3.1 – Ways to Plan and Manage Change</a:t>
            </a:r>
            <a:endParaRPr lang="en-US" sz="3600" dirty="0"/>
          </a:p>
        </p:txBody>
      </p:sp>
      <p:pic>
        <p:nvPicPr>
          <p:cNvPr id="4" name="Picture 2" descr="Roles in change managemen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092648" y="1079401"/>
            <a:ext cx="1741642" cy="181736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hlinkClick r:id="rId4" action="ppaction://hlinkfile"/>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92280" y="3292815"/>
            <a:ext cx="1749130" cy="1720361"/>
          </a:xfrm>
          <a:prstGeom prst="rect">
            <a:avLst/>
          </a:prstGeom>
        </p:spPr>
      </p:pic>
      <p:pic>
        <p:nvPicPr>
          <p:cNvPr id="6" name="Picture 4" descr="Image result for change management Appoint project champions change leader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092941" y="5478815"/>
            <a:ext cx="1735661" cy="1118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5004408"/>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4939814"/>
          </a:xfrm>
          <a:prstGeom prst="rect">
            <a:avLst/>
          </a:prstGeom>
        </p:spPr>
        <p:txBody>
          <a:bodyPr wrap="square">
            <a:spAutoFit/>
          </a:bodyPr>
          <a:lstStyle/>
          <a:p>
            <a:pPr marL="269875" indent="-254000">
              <a:buClr>
                <a:srgbClr val="C00000"/>
              </a:buClr>
              <a:buFont typeface="Arial" panose="020B0604020202020204" pitchFamily="34" charset="0"/>
              <a:buChar char="•"/>
            </a:pPr>
            <a:r>
              <a:rPr lang="en-GB" sz="1500" b="1" dirty="0" smtClean="0">
                <a:solidFill>
                  <a:srgbClr val="FF0000"/>
                </a:solidFill>
              </a:rPr>
              <a:t>Identify </a:t>
            </a:r>
            <a:r>
              <a:rPr lang="en-GB" sz="1500" b="1" dirty="0">
                <a:solidFill>
                  <a:srgbClr val="FF0000"/>
                </a:solidFill>
              </a:rPr>
              <a:t>resource requirements </a:t>
            </a:r>
            <a:r>
              <a:rPr lang="en-GB" sz="1500" dirty="0" smtClean="0"/>
              <a:t>– Resources for change may be capital, staffing, rooms, equipment, policies or transport, identifying these before the change allows a company to budget for them in time for the first stage. The lack of resources can often be the ending of a change management process, not got enough staff or cannot afford to do something and the strings start to unravel. Think of a school changing the curriculum with a new course, they will; have to plan for a teacher in September, a room, a curriculum, exam board, examiner, books, students, equipment. All this needs to be in place before the first step happens.</a:t>
            </a:r>
            <a:endParaRPr lang="en-GB" sz="1500" dirty="0"/>
          </a:p>
          <a:p>
            <a:pPr marL="269875" indent="-254000">
              <a:buClr>
                <a:srgbClr val="C00000"/>
              </a:buClr>
              <a:buFont typeface="Arial" panose="020B0604020202020204" pitchFamily="34" charset="0"/>
              <a:buChar char="•"/>
            </a:pPr>
            <a:r>
              <a:rPr lang="en-GB" sz="1500" b="1" dirty="0" smtClean="0">
                <a:solidFill>
                  <a:srgbClr val="FF0000"/>
                </a:solidFill>
              </a:rPr>
              <a:t>Present </a:t>
            </a:r>
            <a:r>
              <a:rPr lang="en-GB" sz="1500" b="1" dirty="0">
                <a:solidFill>
                  <a:srgbClr val="FF0000"/>
                </a:solidFill>
              </a:rPr>
              <a:t>plan to stakeholders </a:t>
            </a:r>
            <a:r>
              <a:rPr lang="en-GB" sz="1500" dirty="0" smtClean="0"/>
              <a:t>– Once the plan for change is complete, the stakeholders need to agree with it, presenting it to them for negotiation is the next stage, they may have ideas, different considered needs or objections to the change. For Public Limited companies this happens at the AGM, plans are discussed and agree upon.</a:t>
            </a:r>
            <a:endParaRPr lang="en-GB" sz="1500" dirty="0"/>
          </a:p>
          <a:p>
            <a:pPr marL="269875" indent="-254000">
              <a:buClr>
                <a:srgbClr val="C00000"/>
              </a:buClr>
              <a:buFont typeface="Arial" panose="020B0604020202020204" pitchFamily="34" charset="0"/>
              <a:buChar char="•"/>
            </a:pPr>
            <a:r>
              <a:rPr lang="en-GB" sz="1500" b="1" dirty="0" smtClean="0">
                <a:solidFill>
                  <a:srgbClr val="FF0000"/>
                </a:solidFill>
              </a:rPr>
              <a:t>Evaluate </a:t>
            </a:r>
            <a:r>
              <a:rPr lang="en-GB" sz="1500" b="1" dirty="0">
                <a:solidFill>
                  <a:srgbClr val="FF0000"/>
                </a:solidFill>
              </a:rPr>
              <a:t>stakeholder feedback </a:t>
            </a:r>
            <a:r>
              <a:rPr lang="en-GB" sz="1500" dirty="0" smtClean="0"/>
              <a:t>– Once the plan is presented, feedback from the stakeholders can lead to changes or adaptations to the change. For instance, in a school with a new curriculum, parents are asked in an open day or parents evening, they get to negotiate, agree to, or not, and this may change the plan. Some stakeholders are more important than others, at an AGM the priority and larger shareholders have more control than the smaller ones. For a sole trader, the customers vote with their money.</a:t>
            </a:r>
            <a:endParaRPr lang="en-GB" sz="15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3.1 – Ways to Plan and Manage Change</a:t>
            </a:r>
            <a:endParaRPr lang="en-US" sz="3200" dirty="0"/>
          </a:p>
        </p:txBody>
      </p:sp>
      <p:pic>
        <p:nvPicPr>
          <p:cNvPr id="6" name="Picture 2" descr="Roles in change managemen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71349" y="1079401"/>
            <a:ext cx="1656184" cy="172819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71349" y="2924944"/>
            <a:ext cx="1663304" cy="1635947"/>
          </a:xfrm>
          <a:prstGeom prst="rect">
            <a:avLst/>
          </a:prstGeom>
        </p:spPr>
      </p:pic>
      <p:pic>
        <p:nvPicPr>
          <p:cNvPr id="9" name="Picture 4" descr="Image result for change management Appoint project champions change leader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171349" y="4686727"/>
            <a:ext cx="1650496" cy="1063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2080355"/>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909310"/>
          </a:xfrm>
          <a:prstGeom prst="rect">
            <a:avLst/>
          </a:prstGeom>
        </p:spPr>
        <p:txBody>
          <a:bodyPr wrap="square">
            <a:spAutoFit/>
          </a:bodyPr>
          <a:lstStyle/>
          <a:p>
            <a:pPr marL="268288" indent="-254000">
              <a:buClr>
                <a:srgbClr val="C00000"/>
              </a:buClr>
              <a:buFont typeface="Arial" panose="020B0604020202020204" pitchFamily="34" charset="0"/>
              <a:buChar char="•"/>
            </a:pPr>
            <a:r>
              <a:rPr lang="en-GB" sz="1400" b="1" dirty="0" smtClean="0">
                <a:solidFill>
                  <a:srgbClr val="FF0000"/>
                </a:solidFill>
              </a:rPr>
              <a:t>Assign </a:t>
            </a:r>
            <a:r>
              <a:rPr lang="en-GB" sz="1400" b="1" dirty="0">
                <a:solidFill>
                  <a:srgbClr val="FF0000"/>
                </a:solidFill>
              </a:rPr>
              <a:t>a project group </a:t>
            </a:r>
            <a:r>
              <a:rPr lang="en-GB" sz="1400" dirty="0" smtClean="0"/>
              <a:t>- </a:t>
            </a:r>
            <a:r>
              <a:rPr lang="en-US" sz="1400" dirty="0"/>
              <a:t>The ultimate goal of change management is to drive </a:t>
            </a:r>
            <a:r>
              <a:rPr lang="en-US" sz="1400" dirty="0" smtClean="0"/>
              <a:t>organisational </a:t>
            </a:r>
            <a:r>
              <a:rPr lang="en-US" sz="1400" dirty="0"/>
              <a:t>results and outcomes by engaging employees and inspiring their adoption of a new way of working. </a:t>
            </a:r>
            <a:r>
              <a:rPr lang="en-US" sz="1400" dirty="0" smtClean="0"/>
              <a:t>A </a:t>
            </a:r>
            <a:r>
              <a:rPr lang="en-US" sz="1400" dirty="0"/>
              <a:t>whole system of people in the </a:t>
            </a:r>
            <a:r>
              <a:rPr lang="en-US" sz="1400" dirty="0" smtClean="0"/>
              <a:t>business </a:t>
            </a:r>
            <a:r>
              <a:rPr lang="en-US" sz="1400" dirty="0"/>
              <a:t>support employees in making this transition. From the highest levels of leadership to frontline supervisors, managing change well relies on a coordination of </a:t>
            </a:r>
            <a:r>
              <a:rPr lang="en-US" sz="1400" dirty="0" smtClean="0"/>
              <a:t>staff </a:t>
            </a:r>
            <a:r>
              <a:rPr lang="en-US" sz="1400" dirty="0"/>
              <a:t>all moving in unison and fulfilling unique </a:t>
            </a:r>
            <a:r>
              <a:rPr lang="en-US" sz="1400" dirty="0" smtClean="0"/>
              <a:t>roles. Roles include:</a:t>
            </a:r>
            <a:endParaRPr lang="en-US" sz="1400" dirty="0"/>
          </a:p>
          <a:p>
            <a:pPr marL="536575" lvl="1" indent="-254000">
              <a:buClr>
                <a:srgbClr val="C00000"/>
              </a:buClr>
              <a:buFont typeface="Arial" panose="020B0604020202020204" pitchFamily="34" charset="0"/>
              <a:buChar char="•"/>
            </a:pPr>
            <a:r>
              <a:rPr lang="en-US" sz="1400" dirty="0"/>
              <a:t>Change management </a:t>
            </a:r>
            <a:r>
              <a:rPr lang="en-US" sz="1400" dirty="0" smtClean="0"/>
              <a:t>resource/team, Executives and senior managers, Managers </a:t>
            </a:r>
            <a:r>
              <a:rPr lang="en-US" sz="1400" dirty="0"/>
              <a:t>and </a:t>
            </a:r>
            <a:r>
              <a:rPr lang="en-US" sz="1400" dirty="0" smtClean="0"/>
              <a:t>supervisors, Project team and Project </a:t>
            </a:r>
            <a:r>
              <a:rPr lang="en-US" sz="1400" dirty="0"/>
              <a:t>support </a:t>
            </a:r>
            <a:r>
              <a:rPr lang="en-US" sz="1400" dirty="0" smtClean="0"/>
              <a:t>functions.</a:t>
            </a:r>
            <a:endParaRPr lang="en-GB" sz="1400" dirty="0"/>
          </a:p>
          <a:p>
            <a:pPr marL="268288" indent="-254000">
              <a:buClr>
                <a:srgbClr val="C00000"/>
              </a:buClr>
              <a:buFont typeface="Arial" panose="020B0604020202020204" pitchFamily="34" charset="0"/>
              <a:buChar char="•"/>
            </a:pPr>
            <a:r>
              <a:rPr lang="en-GB" sz="1400" dirty="0" smtClean="0"/>
              <a:t>Assigning staff into groups and having each group managed is an effective way to manage change. Look at the different teams within your school and the different tasks they have as part of the overall school change management.</a:t>
            </a:r>
          </a:p>
          <a:p>
            <a:pPr marL="268288" indent="-254000">
              <a:buClr>
                <a:srgbClr val="C00000"/>
              </a:buClr>
              <a:buFont typeface="Arial" panose="020B0604020202020204" pitchFamily="34" charset="0"/>
              <a:buChar char="•"/>
            </a:pPr>
            <a:r>
              <a:rPr lang="en-GB" sz="1400" b="1" dirty="0" smtClean="0">
                <a:solidFill>
                  <a:srgbClr val="FF0000"/>
                </a:solidFill>
              </a:rPr>
              <a:t>Appoint </a:t>
            </a:r>
            <a:r>
              <a:rPr lang="en-GB" sz="1400" b="1" dirty="0">
                <a:solidFill>
                  <a:srgbClr val="FF0000"/>
                </a:solidFill>
              </a:rPr>
              <a:t>project champions/change leaders</a:t>
            </a:r>
            <a:r>
              <a:rPr lang="en-GB" sz="1400" b="1" dirty="0"/>
              <a:t> </a:t>
            </a:r>
            <a:r>
              <a:rPr lang="en-GB" sz="1400" dirty="0" smtClean="0"/>
              <a:t>– </a:t>
            </a:r>
            <a:r>
              <a:rPr lang="en-US" sz="1400" dirty="0" smtClean="0"/>
              <a:t>There </a:t>
            </a:r>
            <a:r>
              <a:rPr lang="en-US" sz="1400" dirty="0"/>
              <a:t>are numerous benefits to creating a network of champions to support </a:t>
            </a:r>
            <a:r>
              <a:rPr lang="en-US" sz="1400" dirty="0" smtClean="0"/>
              <a:t>change effort</a:t>
            </a:r>
            <a:r>
              <a:rPr lang="en-US" sz="1400" dirty="0"/>
              <a:t>. Identifying change champions in each division or team affected by the change is an approach that can prove highly successful for embedding and sustaining </a:t>
            </a:r>
            <a:r>
              <a:rPr lang="en-US" sz="1400" dirty="0" smtClean="0"/>
              <a:t>change. It </a:t>
            </a:r>
            <a:r>
              <a:rPr lang="en-US" sz="1400" dirty="0"/>
              <a:t>is </a:t>
            </a:r>
            <a:r>
              <a:rPr lang="en-US" sz="1400" dirty="0" smtClean="0"/>
              <a:t>important </a:t>
            </a:r>
            <a:r>
              <a:rPr lang="en-US" sz="1400" dirty="0"/>
              <a:t>that </a:t>
            </a:r>
            <a:r>
              <a:rPr lang="en-US" sz="1400" dirty="0" smtClean="0"/>
              <a:t>businesses </a:t>
            </a:r>
            <a:r>
              <a:rPr lang="en-US" sz="1400" dirty="0"/>
              <a:t>select and train the right people to act as change champions. The role of a change champion is very important because these individuals will be helping to manage the inevitable ambiguity and uncertainty associated with implementing change. Additional benefits include:</a:t>
            </a:r>
          </a:p>
          <a:p>
            <a:pPr marL="536575" lvl="1" indent="-254000">
              <a:buClr>
                <a:srgbClr val="C00000"/>
              </a:buClr>
              <a:buFont typeface="Arial" panose="020B0604020202020204" pitchFamily="34" charset="0"/>
              <a:buChar char="•"/>
            </a:pPr>
            <a:r>
              <a:rPr lang="en-US" sz="1400" dirty="0" smtClean="0"/>
              <a:t>Reducing </a:t>
            </a:r>
            <a:r>
              <a:rPr lang="en-US" sz="1400" dirty="0"/>
              <a:t>the pressure on the centralised team to deliver change;</a:t>
            </a:r>
          </a:p>
          <a:p>
            <a:pPr marL="536575" lvl="1" indent="-254000">
              <a:buClr>
                <a:srgbClr val="C00000"/>
              </a:buClr>
              <a:buFont typeface="Arial" panose="020B0604020202020204" pitchFamily="34" charset="0"/>
              <a:buChar char="•"/>
            </a:pPr>
            <a:r>
              <a:rPr lang="en-US" sz="1400" dirty="0"/>
              <a:t>Identifying issues on the ground and raising them quickly to the project team;</a:t>
            </a:r>
          </a:p>
          <a:p>
            <a:pPr marL="536575" lvl="1" indent="-254000">
              <a:buClr>
                <a:srgbClr val="C00000"/>
              </a:buClr>
              <a:buFont typeface="Arial" panose="020B0604020202020204" pitchFamily="34" charset="0"/>
              <a:buChar char="•"/>
            </a:pPr>
            <a:r>
              <a:rPr lang="en-US" sz="1400" dirty="0"/>
              <a:t>Gathering feedback on the communications campaign and feedback to the change team;</a:t>
            </a:r>
          </a:p>
          <a:p>
            <a:pPr marL="536575" lvl="1" indent="-254000">
              <a:buClr>
                <a:srgbClr val="C00000"/>
              </a:buClr>
              <a:buFont typeface="Arial" panose="020B0604020202020204" pitchFamily="34" charset="0"/>
              <a:buChar char="•"/>
            </a:pPr>
            <a:r>
              <a:rPr lang="en-US" sz="1400" dirty="0"/>
              <a:t>Identifying key resistors of change;</a:t>
            </a:r>
          </a:p>
          <a:p>
            <a:pPr marL="536575" lvl="1" indent="-254000">
              <a:buClr>
                <a:srgbClr val="C00000"/>
              </a:buClr>
              <a:buFont typeface="Arial" panose="020B0604020202020204" pitchFamily="34" charset="0"/>
              <a:buChar char="•"/>
            </a:pPr>
            <a:r>
              <a:rPr lang="en-US" sz="1400" dirty="0"/>
              <a:t>Assisting with managing resistance to change amongst their colleagues;</a:t>
            </a:r>
          </a:p>
          <a:p>
            <a:pPr marL="536575" lvl="1" indent="-254000">
              <a:buClr>
                <a:srgbClr val="C00000"/>
              </a:buClr>
              <a:buFont typeface="Arial" panose="020B0604020202020204" pitchFamily="34" charset="0"/>
              <a:buChar char="•"/>
            </a:pPr>
            <a:r>
              <a:rPr lang="en-US" sz="1400" dirty="0"/>
              <a:t>Becoming super users and therefore assist in training of users.</a:t>
            </a:r>
            <a:r>
              <a:rPr lang="en-GB" sz="1400" dirty="0" smtClean="0"/>
              <a:t> </a:t>
            </a:r>
            <a:endParaRPr lang="en-GB" sz="14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3.1 – Ways to Plan and Manage Change</a:t>
            </a:r>
            <a:endParaRPr lang="en-US" sz="3200" dirty="0"/>
          </a:p>
        </p:txBody>
      </p:sp>
      <p:pic>
        <p:nvPicPr>
          <p:cNvPr id="1026" name="Picture 2" descr="Roles in change managemen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71349" y="1079401"/>
            <a:ext cx="1656184" cy="172819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change management Appoint project champions change leader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092280" y="2924944"/>
            <a:ext cx="1650496" cy="106365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7789" y="4105948"/>
            <a:ext cx="1663304" cy="1635947"/>
          </a:xfrm>
          <a:prstGeom prst="rect">
            <a:avLst/>
          </a:prstGeom>
        </p:spPr>
      </p:pic>
    </p:spTree>
    <p:extLst>
      <p:ext uri="{BB962C8B-B14F-4D97-AF65-F5344CB8AC3E}">
        <p14:creationId xmlns:p14="http://schemas.microsoft.com/office/powerpoint/2010/main" val="670670809"/>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468814" cy="5509200"/>
          </a:xfrm>
          <a:prstGeom prst="rect">
            <a:avLst/>
          </a:prstGeom>
        </p:spPr>
        <p:txBody>
          <a:bodyPr wrap="square">
            <a:spAutoFit/>
          </a:bodyPr>
          <a:lstStyle/>
          <a:p>
            <a:pPr marL="360363" indent="-360363">
              <a:buClr>
                <a:srgbClr val="C00000"/>
              </a:buClr>
              <a:buFont typeface="Wingdings 3" panose="05040102010807070707" pitchFamily="18" charset="2"/>
              <a:buChar char=""/>
            </a:pPr>
            <a:r>
              <a:rPr lang="en-US" sz="2200" b="1" dirty="0" smtClean="0">
                <a:solidFill>
                  <a:srgbClr val="FF0000"/>
                </a:solidFill>
              </a:rPr>
              <a:t>LO3 – Task 01 -</a:t>
            </a:r>
            <a:r>
              <a:rPr lang="en-US" sz="2200" dirty="0" smtClean="0">
                <a:solidFill>
                  <a:srgbClr val="FF0000"/>
                </a:solidFill>
              </a:rPr>
              <a:t> Create a report for Thursby Toys Ltd on the different ways to Plan and Manage Change, including the advantages and disadvantages of different stages, and the appropriateness and importance of particular ways for this specific business. </a:t>
            </a:r>
          </a:p>
          <a:p>
            <a:pPr marL="360363" indent="-360363">
              <a:buClr>
                <a:srgbClr val="C00000"/>
              </a:buClr>
              <a:buFont typeface="Wingdings 3" panose="05040102010807070707" pitchFamily="18" charset="2"/>
              <a:buChar char=""/>
            </a:pPr>
            <a:r>
              <a:rPr lang="en-US" sz="2200" b="1" dirty="0" smtClean="0">
                <a:solidFill>
                  <a:srgbClr val="FF0000"/>
                </a:solidFill>
              </a:rPr>
              <a:t>LO3 – Task 02 </a:t>
            </a:r>
            <a:r>
              <a:rPr lang="en-US" sz="2200" dirty="0" smtClean="0">
                <a:solidFill>
                  <a:srgbClr val="FF0000"/>
                </a:solidFill>
              </a:rPr>
              <a:t>– In the report explain the need to produce </a:t>
            </a:r>
            <a:r>
              <a:rPr lang="en-US" sz="2200" dirty="0">
                <a:solidFill>
                  <a:srgbClr val="FF0000"/>
                </a:solidFill>
              </a:rPr>
              <a:t>a plan of action for </a:t>
            </a:r>
            <a:r>
              <a:rPr lang="en-US" sz="2200" dirty="0" smtClean="0">
                <a:solidFill>
                  <a:srgbClr val="FF0000"/>
                </a:solidFill>
              </a:rPr>
              <a:t>Thursby Toys.</a:t>
            </a:r>
          </a:p>
          <a:p>
            <a:pPr marL="360363" indent="-360363">
              <a:buClr>
                <a:srgbClr val="C00000"/>
              </a:buClr>
              <a:buFont typeface="Wingdings 3" panose="05040102010807070707" pitchFamily="18" charset="2"/>
              <a:buChar char=""/>
            </a:pPr>
            <a:r>
              <a:rPr lang="en-US" sz="2200" b="1" dirty="0" smtClean="0">
                <a:solidFill>
                  <a:srgbClr val="FF0000"/>
                </a:solidFill>
              </a:rPr>
              <a:t>LO3 – Task 03 </a:t>
            </a:r>
            <a:r>
              <a:rPr lang="en-US" sz="2200" dirty="0" smtClean="0">
                <a:solidFill>
                  <a:srgbClr val="FF0000"/>
                </a:solidFill>
              </a:rPr>
              <a:t>– Using </a:t>
            </a:r>
            <a:r>
              <a:rPr lang="en-US" sz="2200" dirty="0" smtClean="0">
                <a:solidFill>
                  <a:srgbClr val="FF0000"/>
                </a:solidFill>
                <a:hlinkClick r:id="rId3" action="ppaction://hlinksldjump"/>
              </a:rPr>
              <a:t>Resource 2</a:t>
            </a:r>
            <a:r>
              <a:rPr lang="en-US" sz="2200" dirty="0" smtClean="0">
                <a:solidFill>
                  <a:srgbClr val="FF0000"/>
                </a:solidFill>
              </a:rPr>
              <a:t>, describe the feedback received, analyse this feedback and explain how the customers as stakeholders through feedback could influence </a:t>
            </a:r>
            <a:r>
              <a:rPr lang="en-US" sz="2200" dirty="0" err="1" smtClean="0">
                <a:solidFill>
                  <a:srgbClr val="FF0000"/>
                </a:solidFill>
              </a:rPr>
              <a:t>Thursby’s</a:t>
            </a:r>
            <a:r>
              <a:rPr lang="en-US" sz="2200" dirty="0" smtClean="0">
                <a:solidFill>
                  <a:srgbClr val="FF0000"/>
                </a:solidFill>
              </a:rPr>
              <a:t> change managed plan.</a:t>
            </a:r>
          </a:p>
          <a:p>
            <a:pPr marL="360363" indent="-360363">
              <a:buClr>
                <a:srgbClr val="C00000"/>
              </a:buClr>
              <a:buFont typeface="Wingdings 3" panose="05040102010807070707" pitchFamily="18" charset="2"/>
              <a:buChar char=""/>
            </a:pPr>
            <a:r>
              <a:rPr lang="en-US" sz="2200" b="1" dirty="0" smtClean="0">
                <a:solidFill>
                  <a:srgbClr val="FF0000"/>
                </a:solidFill>
              </a:rPr>
              <a:t>LO3 – Task 04 </a:t>
            </a:r>
            <a:r>
              <a:rPr lang="en-US" sz="2200" dirty="0" smtClean="0">
                <a:solidFill>
                  <a:srgbClr val="FF0000"/>
                </a:solidFill>
              </a:rPr>
              <a:t>– Explain and describe to Thursby Toys Ltd. the </a:t>
            </a:r>
            <a:r>
              <a:rPr lang="en-US" sz="2200" dirty="0">
                <a:solidFill>
                  <a:srgbClr val="FF0000"/>
                </a:solidFill>
              </a:rPr>
              <a:t>consequences of poor change management</a:t>
            </a:r>
            <a:r>
              <a:rPr lang="en-US" sz="2200" dirty="0" smtClean="0">
                <a:solidFill>
                  <a:srgbClr val="FF0000"/>
                </a:solidFill>
              </a:rPr>
              <a:t>.</a:t>
            </a:r>
            <a:endParaRPr lang="en-US" sz="22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3.1 – Ways to Plan and Manage Change</a:t>
            </a:r>
            <a:endParaRPr lang="en-US" sz="3200" dirty="0"/>
          </a:p>
        </p:txBody>
      </p:sp>
      <p:pic>
        <p:nvPicPr>
          <p:cNvPr id="1026" name="Picture 2" descr="Roles in change managemen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802983" y="1079401"/>
            <a:ext cx="2024550" cy="207797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hlinkClick r:id="rId5" action="ppaction://hlinkfile"/>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01398" y="3229387"/>
            <a:ext cx="2033255" cy="1999813"/>
          </a:xfrm>
          <a:prstGeom prst="rect">
            <a:avLst/>
          </a:prstGeom>
        </p:spPr>
      </p:pic>
      <p:pic>
        <p:nvPicPr>
          <p:cNvPr id="7" name="Picture 4" descr="Image result for change management Appoint project champions change leaders"/>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6804247" y="5301208"/>
            <a:ext cx="2017597" cy="1300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3621575"/>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828853" cy="5401479"/>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500" b="1" dirty="0" smtClean="0"/>
              <a:t>Approaches – </a:t>
            </a:r>
            <a:r>
              <a:rPr lang="en-US" sz="1500" dirty="0" smtClean="0"/>
              <a:t>There are different attitudes companies can take to change and staff can react to the level and strength of this drive. These include:</a:t>
            </a:r>
            <a:endParaRPr lang="en-US" sz="1500" b="1" dirty="0" smtClean="0"/>
          </a:p>
          <a:p>
            <a:pPr marL="541338" indent="-254000">
              <a:buClr>
                <a:srgbClr val="C00000"/>
              </a:buClr>
              <a:buFont typeface="Arial" panose="020B0604020202020204" pitchFamily="34" charset="0"/>
              <a:buChar char="•"/>
            </a:pPr>
            <a:r>
              <a:rPr lang="en-US" sz="1500" b="1" dirty="0" smtClean="0">
                <a:solidFill>
                  <a:srgbClr val="FF0000"/>
                </a:solidFill>
              </a:rPr>
              <a:t>Pro-active </a:t>
            </a:r>
            <a:r>
              <a:rPr lang="en-US" sz="1500" b="1" dirty="0">
                <a:solidFill>
                  <a:srgbClr val="FF0000"/>
                </a:solidFill>
              </a:rPr>
              <a:t>versus reactive approach to change </a:t>
            </a:r>
            <a:r>
              <a:rPr lang="en-US" sz="1500" dirty="0"/>
              <a:t>- Workplace change occurs rapidly and often in many businesses. </a:t>
            </a:r>
            <a:r>
              <a:rPr lang="en-US" sz="1500" dirty="0" smtClean="0"/>
              <a:t>Regardless </a:t>
            </a:r>
            <a:r>
              <a:rPr lang="en-US" sz="1500" dirty="0"/>
              <a:t>of the reason, change can be difficult for all involved; managers and employees face new challenges with change, and managers must learn to ease the difficulty of the transition. One of the major issues associated with managing change is reactive versus proactive responses to change. </a:t>
            </a:r>
            <a:endParaRPr lang="en-US" sz="1500" dirty="0" smtClean="0"/>
          </a:p>
          <a:p>
            <a:pPr marL="541338" indent="-254000">
              <a:buClr>
                <a:srgbClr val="C00000"/>
              </a:buClr>
              <a:buFont typeface="Arial" panose="020B0604020202020204" pitchFamily="34" charset="0"/>
              <a:buChar char="•"/>
            </a:pPr>
            <a:r>
              <a:rPr lang="en-US" sz="1500" dirty="0" smtClean="0"/>
              <a:t>Proactive </a:t>
            </a:r>
            <a:r>
              <a:rPr lang="en-US" sz="1500" dirty="0"/>
              <a:t>change involves actively attempting to make alterations to the work place and its practices. Companies that take a proactive approach to change are often trying to avoid a potential future threat or to </a:t>
            </a:r>
            <a:r>
              <a:rPr lang="en-US" sz="1500" dirty="0" err="1" smtClean="0"/>
              <a:t>capitalise</a:t>
            </a:r>
            <a:r>
              <a:rPr lang="en-US" sz="1500" dirty="0" smtClean="0"/>
              <a:t> </a:t>
            </a:r>
            <a:r>
              <a:rPr lang="en-US" sz="1500" dirty="0"/>
              <a:t>on a potential future opportunity. Reactive change occurs when an </a:t>
            </a:r>
            <a:r>
              <a:rPr lang="en-US" sz="1500" dirty="0" smtClean="0"/>
              <a:t>business makes </a:t>
            </a:r>
            <a:r>
              <a:rPr lang="en-US" sz="1500" dirty="0"/>
              <a:t>changes in its practices after some threat or opportunity has already occurred. </a:t>
            </a:r>
            <a:endParaRPr lang="en-US" sz="1500" dirty="0" smtClean="0"/>
          </a:p>
          <a:p>
            <a:pPr marL="541338" indent="-254000">
              <a:buClr>
                <a:srgbClr val="C00000"/>
              </a:buClr>
              <a:buFont typeface="Arial" panose="020B0604020202020204" pitchFamily="34" charset="0"/>
              <a:buChar char="•"/>
            </a:pPr>
            <a:r>
              <a:rPr lang="en-US" sz="1500" dirty="0" smtClean="0"/>
              <a:t>E.g., </a:t>
            </a:r>
            <a:r>
              <a:rPr lang="en-US" sz="1500" dirty="0"/>
              <a:t>assume that a hotel executive learns about the increase in the number of Americans who want to travel with their pets. The hotel executive creates a plan to reserve certain rooms in many hotel locations for travelers with pets and to advertise this new </a:t>
            </a:r>
            <a:r>
              <a:rPr lang="en-US" sz="1500" dirty="0" smtClean="0"/>
              <a:t>amenity. </a:t>
            </a:r>
            <a:r>
              <a:rPr lang="en-US" sz="1500" dirty="0"/>
              <a:t>This would be a proactive response to change because it was made in anticipation of customer demand. However, a reactive approach to change would occur if hotel executives had waited to enact such a change until many hotel managers had received repeated requests from guests to accommodate their pets and were denied </a:t>
            </a:r>
            <a:r>
              <a:rPr lang="en-US" sz="1500" dirty="0" smtClean="0"/>
              <a:t>rooms</a:t>
            </a:r>
            <a:endParaRPr lang="en-US" sz="1500" dirty="0"/>
          </a:p>
        </p:txBody>
      </p:sp>
      <p:sp>
        <p:nvSpPr>
          <p:cNvPr id="7" name="Title 2"/>
          <p:cNvSpPr>
            <a:spLocks noGrp="1"/>
          </p:cNvSpPr>
          <p:nvPr>
            <p:ph type="title"/>
          </p:nvPr>
        </p:nvSpPr>
        <p:spPr>
          <a:xfrm>
            <a:off x="70266" y="72008"/>
            <a:ext cx="8859452" cy="548680"/>
          </a:xfrm>
        </p:spPr>
        <p:txBody>
          <a:bodyPr>
            <a:noAutofit/>
          </a:bodyPr>
          <a:lstStyle/>
          <a:p>
            <a:r>
              <a:rPr lang="en-US" sz="3100" dirty="0" smtClean="0"/>
              <a:t>3.2 – Approaches to Planning and Managing Change</a:t>
            </a:r>
            <a:endParaRPr lang="en-US" sz="3100" dirty="0"/>
          </a:p>
        </p:txBody>
      </p:sp>
      <p:pic>
        <p:nvPicPr>
          <p:cNvPr id="9" name="Picture 2" descr="Image result for Approaches to Planning and Managing Chan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71348" y="1079401"/>
            <a:ext cx="1629379" cy="138610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mage result for Approaches to Planning and Managing Change"/>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
          <a:stretch/>
        </p:blipFill>
        <p:spPr bwMode="auto">
          <a:xfrm>
            <a:off x="7171346" y="2610630"/>
            <a:ext cx="1629379" cy="146644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Image result for Approaches to Planning and Managing Chang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171347" y="4149080"/>
            <a:ext cx="1629379" cy="84664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Image result for Approaches to Planning and Managing Change"/>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171346" y="5085184"/>
            <a:ext cx="1629379" cy="15429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7612504"/>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828853" cy="5559984"/>
          </a:xfrm>
          <a:prstGeom prst="rect">
            <a:avLst/>
          </a:prstGeom>
        </p:spPr>
        <p:txBody>
          <a:bodyPr wrap="square">
            <a:spAutoFit/>
          </a:bodyPr>
          <a:lstStyle/>
          <a:p>
            <a:pPr marL="269875" indent="-254000">
              <a:buClr>
                <a:srgbClr val="C00000"/>
              </a:buClr>
              <a:buFont typeface="Arial" panose="020B0604020202020204" pitchFamily="34" charset="0"/>
              <a:buChar char="•"/>
            </a:pPr>
            <a:r>
              <a:rPr lang="en-US" sz="1870" b="1" dirty="0" smtClean="0">
                <a:solidFill>
                  <a:srgbClr val="FF0000"/>
                </a:solidFill>
              </a:rPr>
              <a:t>Communicate </a:t>
            </a:r>
            <a:r>
              <a:rPr lang="en-US" sz="1870" b="1" dirty="0">
                <a:solidFill>
                  <a:srgbClr val="FF0000"/>
                </a:solidFill>
              </a:rPr>
              <a:t>the plan, vision and urgency for change </a:t>
            </a:r>
            <a:r>
              <a:rPr lang="en-US" sz="1870" dirty="0"/>
              <a:t>- When senior leaders communicate the change vision effectively, they and the </a:t>
            </a:r>
            <a:r>
              <a:rPr lang="en-US" sz="1870" dirty="0" smtClean="0"/>
              <a:t>change team promote organisational </a:t>
            </a:r>
            <a:r>
              <a:rPr lang="en-US" sz="1870" dirty="0"/>
              <a:t>understanding and it establishes a foundation for gaining the commitment from employees and managers to embrace this new direction.  They effectively capture both the minds and hearts of the employees and managers that are needed for the change. </a:t>
            </a:r>
            <a:r>
              <a:rPr lang="en-US" sz="1870" dirty="0" smtClean="0"/>
              <a:t>Through </a:t>
            </a:r>
            <a:r>
              <a:rPr lang="en-US" sz="1870" dirty="0"/>
              <a:t>effective communication, these important stakeholders not only understand the reasons for the change but they also agree with it and are committed to making it happen.</a:t>
            </a:r>
          </a:p>
          <a:p>
            <a:pPr marL="269875" indent="-254000">
              <a:buClr>
                <a:srgbClr val="C00000"/>
              </a:buClr>
              <a:buFont typeface="Arial" panose="020B0604020202020204" pitchFamily="34" charset="0"/>
              <a:buChar char="•"/>
            </a:pPr>
            <a:r>
              <a:rPr lang="en-US" sz="1870" b="1" dirty="0" smtClean="0">
                <a:solidFill>
                  <a:srgbClr val="FF0000"/>
                </a:solidFill>
              </a:rPr>
              <a:t>Engage </a:t>
            </a:r>
            <a:r>
              <a:rPr lang="en-US" sz="1870" b="1" dirty="0">
                <a:solidFill>
                  <a:srgbClr val="FF0000"/>
                </a:solidFill>
              </a:rPr>
              <a:t>in dialogue with stakeholders </a:t>
            </a:r>
            <a:r>
              <a:rPr lang="en-US" sz="1870" b="1" dirty="0" smtClean="0"/>
              <a:t>– </a:t>
            </a:r>
            <a:r>
              <a:rPr lang="en-US" sz="1870" dirty="0" smtClean="0"/>
              <a:t>This happens often through </a:t>
            </a:r>
            <a:r>
              <a:rPr lang="en-US" sz="1870" dirty="0"/>
              <a:t>discussions and formal meetings to ensure smooth delivery of change and gain stakeholder </a:t>
            </a:r>
            <a:r>
              <a:rPr lang="en-US" sz="1870" dirty="0" smtClean="0"/>
              <a:t>buy-in. It </a:t>
            </a:r>
            <a:r>
              <a:rPr lang="en-US" sz="1870" dirty="0"/>
              <a:t>aims to generate a concrete understanding that empowers, builds capacity and facilitates different modes of learning. </a:t>
            </a:r>
            <a:r>
              <a:rPr lang="en-US" sz="1870" dirty="0" smtClean="0"/>
              <a:t>For instance in a school there would be parents evening, open evening, newsletter bulletins, letters home, SMT meeting with suppliers and governors etc.</a:t>
            </a:r>
            <a:endParaRPr lang="en-US" sz="1870" dirty="0"/>
          </a:p>
        </p:txBody>
      </p:sp>
      <p:sp>
        <p:nvSpPr>
          <p:cNvPr id="5" name="Title 2"/>
          <p:cNvSpPr>
            <a:spLocks noGrp="1"/>
          </p:cNvSpPr>
          <p:nvPr>
            <p:ph type="title"/>
          </p:nvPr>
        </p:nvSpPr>
        <p:spPr>
          <a:xfrm>
            <a:off x="70266" y="72008"/>
            <a:ext cx="8859452" cy="548680"/>
          </a:xfrm>
        </p:spPr>
        <p:txBody>
          <a:bodyPr>
            <a:noAutofit/>
          </a:bodyPr>
          <a:lstStyle/>
          <a:p>
            <a:r>
              <a:rPr lang="en-US" sz="3100" dirty="0" smtClean="0"/>
              <a:t>3.2 – Approaches to Planning and Managing Change</a:t>
            </a:r>
            <a:endParaRPr lang="en-US" sz="3100" dirty="0"/>
          </a:p>
        </p:txBody>
      </p:sp>
      <p:pic>
        <p:nvPicPr>
          <p:cNvPr id="6" name="Picture 2" descr="Image result for Approaches to Planning and Managing Chan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71348" y="1079401"/>
            <a:ext cx="1629379" cy="138610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Image result for Approaches to Planning and Managing Change"/>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
          <a:stretch/>
        </p:blipFill>
        <p:spPr bwMode="auto">
          <a:xfrm>
            <a:off x="7171346" y="2610630"/>
            <a:ext cx="1629379" cy="146644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Image result for Approaches to Planning and Managing Chang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171347" y="4149080"/>
            <a:ext cx="1629379" cy="84664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Image result for Approaches to Planning and Managing Change"/>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171346" y="5085184"/>
            <a:ext cx="1629379" cy="15429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1320214"/>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693866"/>
          </a:xfrm>
          <a:prstGeom prst="rect">
            <a:avLst/>
          </a:prstGeom>
        </p:spPr>
        <p:txBody>
          <a:bodyPr wrap="square">
            <a:spAutoFit/>
          </a:bodyPr>
          <a:lstStyle/>
          <a:p>
            <a:pPr marL="541338" indent="-254000">
              <a:buClr>
                <a:srgbClr val="C00000"/>
              </a:buClr>
              <a:buFont typeface="Arial" panose="020B0604020202020204" pitchFamily="34" charset="0"/>
              <a:buChar char="•"/>
            </a:pPr>
            <a:r>
              <a:rPr lang="en-US" sz="1400" b="1" dirty="0" smtClean="0">
                <a:solidFill>
                  <a:srgbClr val="FF0000"/>
                </a:solidFill>
              </a:rPr>
              <a:t>Effective </a:t>
            </a:r>
            <a:r>
              <a:rPr lang="en-US" sz="1400" b="1" dirty="0">
                <a:solidFill>
                  <a:srgbClr val="FF0000"/>
                </a:solidFill>
              </a:rPr>
              <a:t>leadership</a:t>
            </a:r>
            <a:r>
              <a:rPr lang="en-US" sz="1400" dirty="0" smtClean="0"/>
              <a:t>– This section involves getting and involving managers </a:t>
            </a:r>
            <a:r>
              <a:rPr lang="en-US" sz="1400" dirty="0"/>
              <a:t>with the right skills and competencies to manage </a:t>
            </a:r>
            <a:r>
              <a:rPr lang="en-US" sz="1400" dirty="0" smtClean="0"/>
              <a:t>change. This can be done in 4 ways:</a:t>
            </a:r>
          </a:p>
          <a:p>
            <a:pPr marL="541338" indent="-254000">
              <a:buClr>
                <a:srgbClr val="C00000"/>
              </a:buClr>
              <a:buFont typeface="Arial" panose="020B0604020202020204" pitchFamily="34" charset="0"/>
              <a:buChar char="•"/>
            </a:pPr>
            <a:r>
              <a:rPr lang="en-US" sz="1400" b="1" dirty="0" smtClean="0"/>
              <a:t>Recognise tensions </a:t>
            </a:r>
            <a:r>
              <a:rPr lang="en-US" sz="1400" b="1" dirty="0"/>
              <a:t>and </a:t>
            </a:r>
            <a:r>
              <a:rPr lang="en-US" sz="1400" b="1" dirty="0" smtClean="0"/>
              <a:t>issues </a:t>
            </a:r>
            <a:r>
              <a:rPr lang="en-US" sz="1400" dirty="0" smtClean="0"/>
              <a:t>- Smart</a:t>
            </a:r>
            <a:r>
              <a:rPr lang="en-US" sz="1400" dirty="0"/>
              <a:t>, capable, solid professionals most often perform well in their roles until they reach a level in their organizations at which they are confronted with a series of embedded tensions and </a:t>
            </a:r>
            <a:r>
              <a:rPr lang="en-US" sz="1400" dirty="0" smtClean="0"/>
              <a:t>must </a:t>
            </a:r>
            <a:r>
              <a:rPr lang="en-US" sz="1400" dirty="0"/>
              <a:t>go beyond storytelling, motivation, and </a:t>
            </a:r>
            <a:r>
              <a:rPr lang="en-US" sz="1400" dirty="0" err="1"/>
              <a:t>mobilisation</a:t>
            </a:r>
            <a:r>
              <a:rPr lang="en-US" sz="1400" dirty="0"/>
              <a:t> efforts―they need to provide resources so that the business has what it needs to </a:t>
            </a:r>
            <a:r>
              <a:rPr lang="en-US" sz="1400" dirty="0" smtClean="0"/>
              <a:t>succeed using effective </a:t>
            </a:r>
            <a:r>
              <a:rPr lang="en-US" sz="1400" dirty="0"/>
              <a:t>effort, with </a:t>
            </a:r>
            <a:r>
              <a:rPr lang="en-US" sz="1400" dirty="0" smtClean="0"/>
              <a:t>success and blame </a:t>
            </a:r>
            <a:r>
              <a:rPr lang="en-US" sz="1400" dirty="0"/>
              <a:t>distributed </a:t>
            </a:r>
            <a:r>
              <a:rPr lang="en-US" sz="1400" dirty="0" smtClean="0"/>
              <a:t>throughout the business.</a:t>
            </a:r>
          </a:p>
          <a:p>
            <a:pPr marL="541338" indent="-254000">
              <a:buClr>
                <a:srgbClr val="C00000"/>
              </a:buClr>
              <a:buFont typeface="Arial" panose="020B0604020202020204" pitchFamily="34" charset="0"/>
              <a:buChar char="•"/>
            </a:pPr>
            <a:r>
              <a:rPr lang="en-US" sz="1400" b="1" dirty="0"/>
              <a:t>Invest </a:t>
            </a:r>
            <a:r>
              <a:rPr lang="en-US" sz="1400" b="1" dirty="0" smtClean="0"/>
              <a:t>in </a:t>
            </a:r>
            <a:r>
              <a:rPr lang="en-US" sz="1400" b="1" dirty="0"/>
              <a:t>new organizational </a:t>
            </a:r>
            <a:r>
              <a:rPr lang="en-US" sz="1400" b="1" dirty="0" smtClean="0"/>
              <a:t>capabilities - </a:t>
            </a:r>
            <a:r>
              <a:rPr lang="en-US" sz="1400" dirty="0" smtClean="0"/>
              <a:t>Change. </a:t>
            </a:r>
            <a:r>
              <a:rPr lang="en-US" sz="1400" dirty="0"/>
              <a:t>This might include capital improvements, process improvements, and building new talent capabilities</a:t>
            </a:r>
            <a:r>
              <a:rPr lang="en-US" sz="1400" dirty="0" smtClean="0"/>
              <a:t>.</a:t>
            </a:r>
          </a:p>
          <a:p>
            <a:pPr marL="541338" indent="-254000">
              <a:buClr>
                <a:srgbClr val="C00000"/>
              </a:buClr>
              <a:buFont typeface="Arial" panose="020B0604020202020204" pitchFamily="34" charset="0"/>
              <a:buChar char="•"/>
            </a:pPr>
            <a:r>
              <a:rPr lang="en-US" sz="1400" b="1" dirty="0" smtClean="0"/>
              <a:t>Emphasise </a:t>
            </a:r>
            <a:r>
              <a:rPr lang="en-US" sz="1400" b="1" dirty="0"/>
              <a:t>continuous </a:t>
            </a:r>
            <a:r>
              <a:rPr lang="en-US" sz="1400" b="1" dirty="0" smtClean="0"/>
              <a:t>learning - </a:t>
            </a:r>
            <a:r>
              <a:rPr lang="en-US" sz="1400" dirty="0" smtClean="0"/>
              <a:t>It’s </a:t>
            </a:r>
            <a:r>
              <a:rPr lang="en-US" sz="1400" dirty="0"/>
              <a:t>far easier to talk about </a:t>
            </a:r>
            <a:r>
              <a:rPr lang="en-US" sz="1400" dirty="0" smtClean="0"/>
              <a:t>change and </a:t>
            </a:r>
            <a:r>
              <a:rPr lang="en-US" sz="1400" dirty="0"/>
              <a:t>renewal than to actually do it. The companies that pull it off have transformation leaders that commit to a relentless learning process.</a:t>
            </a:r>
            <a:endParaRPr lang="en-GB" sz="1400" dirty="0" smtClean="0"/>
          </a:p>
          <a:p>
            <a:pPr>
              <a:buClr>
                <a:srgbClr val="C00000"/>
              </a:buClr>
            </a:pPr>
            <a:r>
              <a:rPr lang="en-US" sz="1400" b="1" dirty="0" smtClean="0">
                <a:solidFill>
                  <a:srgbClr val="FF0000"/>
                </a:solidFill>
              </a:rPr>
              <a:t>LO3 – Task 05 - </a:t>
            </a:r>
            <a:r>
              <a:rPr lang="en-US" sz="1400" dirty="0" smtClean="0">
                <a:solidFill>
                  <a:srgbClr val="FF0000"/>
                </a:solidFill>
              </a:rPr>
              <a:t>Create </a:t>
            </a:r>
            <a:r>
              <a:rPr lang="en-US" sz="1400" dirty="0">
                <a:solidFill>
                  <a:srgbClr val="FF0000"/>
                </a:solidFill>
              </a:rPr>
              <a:t>a report for Thursby Toys Ltd on the different </a:t>
            </a:r>
            <a:r>
              <a:rPr lang="en-US" sz="1400" dirty="0" smtClean="0">
                <a:solidFill>
                  <a:srgbClr val="FF0000"/>
                </a:solidFill>
              </a:rPr>
              <a:t>approaches to change to include the </a:t>
            </a:r>
            <a:r>
              <a:rPr lang="en-US" sz="1400" dirty="0">
                <a:solidFill>
                  <a:srgbClr val="FF0000"/>
                </a:solidFill>
              </a:rPr>
              <a:t>advantages and disadvantages of different </a:t>
            </a:r>
            <a:r>
              <a:rPr lang="en-US" sz="1400" dirty="0" smtClean="0">
                <a:solidFill>
                  <a:srgbClr val="FF0000"/>
                </a:solidFill>
              </a:rPr>
              <a:t>approaches. </a:t>
            </a:r>
            <a:endParaRPr lang="en-GB" sz="1400" dirty="0">
              <a:solidFill>
                <a:srgbClr val="FF0000"/>
              </a:solidFill>
            </a:endParaRPr>
          </a:p>
          <a:p>
            <a:pPr>
              <a:buClr>
                <a:srgbClr val="C00000"/>
              </a:buClr>
            </a:pPr>
            <a:r>
              <a:rPr lang="en-US" sz="1400" b="1" dirty="0">
                <a:solidFill>
                  <a:srgbClr val="FF0000"/>
                </a:solidFill>
              </a:rPr>
              <a:t>LO3 – Task </a:t>
            </a:r>
            <a:r>
              <a:rPr lang="en-US" sz="1400" b="1" dirty="0" smtClean="0">
                <a:solidFill>
                  <a:srgbClr val="FF0000"/>
                </a:solidFill>
              </a:rPr>
              <a:t>06 </a:t>
            </a:r>
            <a:r>
              <a:rPr lang="en-US" sz="1400" dirty="0">
                <a:solidFill>
                  <a:srgbClr val="FF0000"/>
                </a:solidFill>
              </a:rPr>
              <a:t>– Using </a:t>
            </a:r>
            <a:r>
              <a:rPr lang="en-US" sz="1400" dirty="0">
                <a:solidFill>
                  <a:srgbClr val="FF0000"/>
                </a:solidFill>
                <a:hlinkClick r:id="rId3" action="ppaction://hlinksldjump"/>
              </a:rPr>
              <a:t>Resource 2</a:t>
            </a:r>
            <a:r>
              <a:rPr lang="en-US" sz="1400" dirty="0">
                <a:solidFill>
                  <a:srgbClr val="FF0000"/>
                </a:solidFill>
              </a:rPr>
              <a:t>, </a:t>
            </a:r>
            <a:r>
              <a:rPr lang="en-US" sz="1400" dirty="0" smtClean="0">
                <a:solidFill>
                  <a:srgbClr val="FF0000"/>
                </a:solidFill>
              </a:rPr>
              <a:t>explain </a:t>
            </a:r>
            <a:r>
              <a:rPr lang="en-US" sz="1400" dirty="0">
                <a:solidFill>
                  <a:srgbClr val="FF0000"/>
                </a:solidFill>
              </a:rPr>
              <a:t>how the customers </a:t>
            </a:r>
            <a:r>
              <a:rPr lang="en-US" sz="1400" dirty="0" smtClean="0">
                <a:solidFill>
                  <a:srgbClr val="FF0000"/>
                </a:solidFill>
              </a:rPr>
              <a:t>and staff feedback as </a:t>
            </a:r>
            <a:r>
              <a:rPr lang="en-US" sz="1400" dirty="0">
                <a:solidFill>
                  <a:srgbClr val="FF0000"/>
                </a:solidFill>
              </a:rPr>
              <a:t>stakeholders </a:t>
            </a:r>
            <a:r>
              <a:rPr lang="en-US" sz="1400" dirty="0" smtClean="0">
                <a:solidFill>
                  <a:srgbClr val="FF0000"/>
                </a:solidFill>
              </a:rPr>
              <a:t>could be managed more effectively by a different company approach to change.</a:t>
            </a:r>
            <a:endParaRPr lang="en-US" sz="1400" dirty="0">
              <a:solidFill>
                <a:srgbClr val="FF0000"/>
              </a:solidFill>
            </a:endParaRPr>
          </a:p>
          <a:p>
            <a:pPr marL="541338" indent="-254000">
              <a:buClr>
                <a:srgbClr val="C00000"/>
              </a:buClr>
              <a:buFont typeface="Arial" panose="020B0604020202020204" pitchFamily="34" charset="0"/>
              <a:buChar char="•"/>
            </a:pPr>
            <a:r>
              <a:rPr lang="en-US" sz="1400" b="1" dirty="0">
                <a:solidFill>
                  <a:srgbClr val="FF0000"/>
                </a:solidFill>
              </a:rPr>
              <a:t>LO3 – Task </a:t>
            </a:r>
            <a:r>
              <a:rPr lang="en-US" sz="1400" b="1" dirty="0" smtClean="0">
                <a:solidFill>
                  <a:srgbClr val="FF0000"/>
                </a:solidFill>
              </a:rPr>
              <a:t>07 </a:t>
            </a:r>
            <a:r>
              <a:rPr lang="en-US" sz="1400" dirty="0">
                <a:solidFill>
                  <a:srgbClr val="FF0000"/>
                </a:solidFill>
              </a:rPr>
              <a:t>– Explain and describe to Thursby Toys Ltd. the consequences of </a:t>
            </a:r>
            <a:r>
              <a:rPr lang="en-US" sz="1400" dirty="0" smtClean="0">
                <a:solidFill>
                  <a:srgbClr val="FF0000"/>
                </a:solidFill>
              </a:rPr>
              <a:t>a poor approach change management in a given situation.</a:t>
            </a:r>
            <a:r>
              <a:rPr lang="en-US" sz="1400" dirty="0"/>
              <a:t> paradoxes that make leading effectively much more complicated.</a:t>
            </a:r>
          </a:p>
          <a:p>
            <a:pPr marL="541338" indent="-254000">
              <a:buClr>
                <a:srgbClr val="C00000"/>
              </a:buClr>
              <a:buFont typeface="Arial" panose="020B0604020202020204" pitchFamily="34" charset="0"/>
              <a:buChar char="•"/>
            </a:pPr>
            <a:r>
              <a:rPr lang="en-US" sz="1400" b="1" dirty="0"/>
              <a:t>Hold everyone accountable - </a:t>
            </a:r>
            <a:r>
              <a:rPr lang="en-US" sz="1400" dirty="0"/>
              <a:t>The leadership of the change effort can’t be the only one in the team. It has to be an all-hands-on-deck engagement. The change leader must signal that successful change will be a </a:t>
            </a:r>
            <a:r>
              <a:rPr lang="en-US" sz="1400" dirty="0" err="1"/>
              <a:t>collleaders</a:t>
            </a:r>
            <a:r>
              <a:rPr lang="en-US" sz="1400" dirty="0"/>
              <a:t> </a:t>
            </a:r>
            <a:endParaRPr lang="en-US" sz="14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100" dirty="0" smtClean="0"/>
              <a:t>3.2 – Approaches to Planning and Managing Change</a:t>
            </a:r>
            <a:endParaRPr lang="en-US" sz="3100" dirty="0"/>
          </a:p>
        </p:txBody>
      </p:sp>
      <p:pic>
        <p:nvPicPr>
          <p:cNvPr id="13314" name="Picture 2" descr="Image result for Approaches to Planning and Managing Chan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71348" y="1079401"/>
            <a:ext cx="1629379" cy="1386105"/>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Image result for Approaches to Planning and Managing Chang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
          <a:stretch/>
        </p:blipFill>
        <p:spPr bwMode="auto">
          <a:xfrm>
            <a:off x="7171346" y="2610630"/>
            <a:ext cx="1629379" cy="1466442"/>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descr="Image result for Approaches to Planning and Managing Change"/>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171347" y="4149080"/>
            <a:ext cx="1629379" cy="846644"/>
          </a:xfrm>
          <a:prstGeom prst="rect">
            <a:avLst/>
          </a:prstGeom>
          <a:noFill/>
          <a:extLst>
            <a:ext uri="{909E8E84-426E-40DD-AFC4-6F175D3DCCD1}">
              <a14:hiddenFill xmlns:a14="http://schemas.microsoft.com/office/drawing/2010/main">
                <a:solidFill>
                  <a:srgbClr val="FFFFFF"/>
                </a:solidFill>
              </a14:hiddenFill>
            </a:ext>
          </a:extLst>
        </p:spPr>
      </p:pic>
      <p:pic>
        <p:nvPicPr>
          <p:cNvPr id="13320" name="Picture 8" descr="Image result for Approaches to Planning and Managing Change"/>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7171346" y="5085184"/>
            <a:ext cx="1629379" cy="15429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4110329"/>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586145"/>
          </a:xfrm>
          <a:prstGeom prst="rect">
            <a:avLst/>
          </a:prstGeom>
        </p:spPr>
        <p:txBody>
          <a:bodyPr wrap="square">
            <a:spAutoFit/>
          </a:bodyPr>
          <a:lstStyle/>
          <a:p>
            <a:pPr marL="303213" indent="-285750">
              <a:buClr>
                <a:srgbClr val="C00000"/>
              </a:buClr>
              <a:buFont typeface="Wingdings 3" panose="05040102010807070707" pitchFamily="18" charset="2"/>
              <a:buChar char=""/>
            </a:pPr>
            <a:r>
              <a:rPr lang="en-US" sz="1700" b="1" dirty="0" smtClean="0">
                <a:solidFill>
                  <a:srgbClr val="FF0000"/>
                </a:solidFill>
              </a:rPr>
              <a:t>Managing Change </a:t>
            </a:r>
            <a:r>
              <a:rPr lang="en-US" sz="1700" b="1" dirty="0" smtClean="0"/>
              <a:t>- </a:t>
            </a:r>
            <a:r>
              <a:rPr lang="en-US" sz="1700" dirty="0" smtClean="0"/>
              <a:t>The process to changing within a business occurs in different ways depending on time, money and impetus. Generally there are four stages that should be followed to achieve a successful change within a company:</a:t>
            </a:r>
            <a:endParaRPr lang="en-US" sz="1700" b="1" dirty="0" smtClean="0"/>
          </a:p>
          <a:p>
            <a:pPr marL="541338" indent="-254000">
              <a:buClr>
                <a:srgbClr val="C00000"/>
              </a:buClr>
              <a:buFont typeface="Arial" panose="020B0604020202020204" pitchFamily="34" charset="0"/>
              <a:buChar char="•"/>
            </a:pPr>
            <a:r>
              <a:rPr lang="en-US" sz="1700" b="1" dirty="0" smtClean="0">
                <a:solidFill>
                  <a:srgbClr val="FF0000"/>
                </a:solidFill>
              </a:rPr>
              <a:t>Develop </a:t>
            </a:r>
            <a:r>
              <a:rPr lang="en-US" sz="1700" b="1" dirty="0">
                <a:solidFill>
                  <a:srgbClr val="FF0000"/>
                </a:solidFill>
              </a:rPr>
              <a:t>strategies for knowledge/skills gaps </a:t>
            </a:r>
            <a:r>
              <a:rPr lang="en-US" sz="1700" dirty="0" smtClean="0"/>
              <a:t>– Not everyone within the company will be prepared for the change you have put through, some will need training for the first day. For instance, a teacher may not be up to date with the new course the school is running, new curriculum’s new mark schemes, 9-1 grading systems etc. and will need to get up to speed. That cannot happen when the students arrive on day 1 so the management need to put a strategy in place to prepare for the skills gap.</a:t>
            </a:r>
            <a:endParaRPr lang="en-US" sz="1700" dirty="0"/>
          </a:p>
          <a:p>
            <a:pPr marL="541338" indent="-254000">
              <a:buClr>
                <a:srgbClr val="C00000"/>
              </a:buClr>
              <a:buFont typeface="Arial" panose="020B0604020202020204" pitchFamily="34" charset="0"/>
              <a:buChar char="•"/>
            </a:pPr>
            <a:r>
              <a:rPr lang="en-US" sz="1700" b="1" dirty="0" smtClean="0">
                <a:solidFill>
                  <a:srgbClr val="FF0000"/>
                </a:solidFill>
              </a:rPr>
              <a:t>Monitor </a:t>
            </a:r>
            <a:r>
              <a:rPr lang="en-US" sz="1700" b="1" dirty="0">
                <a:solidFill>
                  <a:srgbClr val="FF0000"/>
                </a:solidFill>
              </a:rPr>
              <a:t>progress against the plan </a:t>
            </a:r>
            <a:r>
              <a:rPr lang="en-US" sz="1700" dirty="0" smtClean="0"/>
              <a:t>– Putting systems in place after the change happens is a good way on monitoring its successes and failures. This could be digital, tracking usage, efficiency or troubleshooting, or it could be manual, watching and observing how staff are dealing with the changes, feedback, questionnaires, interviews as part of a review system. This is all geared to improving the way the system runs and operates, and allows management to show that it is helping the process.</a:t>
            </a:r>
            <a:endParaRPr lang="en-US" sz="17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3.3 – Managing the Change Process</a:t>
            </a:r>
            <a:endParaRPr lang="en-US" sz="3200" dirty="0"/>
          </a:p>
        </p:txBody>
      </p:sp>
      <p:pic>
        <p:nvPicPr>
          <p:cNvPr id="3074" name="Picture 2" descr="Image result for change management Develop strategies for skills gap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71349" y="1124744"/>
            <a:ext cx="1649123" cy="3335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3533906"/>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897228" cy="5484578"/>
          </a:xfrm>
          <a:prstGeom prst="rect">
            <a:avLst/>
          </a:prstGeom>
        </p:spPr>
        <p:txBody>
          <a:bodyPr wrap="square">
            <a:spAutoFit/>
          </a:bodyPr>
          <a:lstStyle/>
          <a:p>
            <a:pPr marL="450850" indent="-254000">
              <a:buClr>
                <a:srgbClr val="C00000"/>
              </a:buClr>
              <a:buFont typeface="Arial" panose="020B0604020202020204" pitchFamily="34" charset="0"/>
              <a:buChar char="•"/>
            </a:pPr>
            <a:r>
              <a:rPr lang="en-US" sz="1460" b="1" dirty="0" smtClean="0">
                <a:solidFill>
                  <a:srgbClr val="FF0000"/>
                </a:solidFill>
              </a:rPr>
              <a:t>Sell </a:t>
            </a:r>
            <a:r>
              <a:rPr lang="en-US" sz="1460" b="1" dirty="0">
                <a:solidFill>
                  <a:srgbClr val="FF0000"/>
                </a:solidFill>
              </a:rPr>
              <a:t>the positive benefits of change </a:t>
            </a:r>
            <a:r>
              <a:rPr lang="en-US" sz="1460" dirty="0" smtClean="0"/>
              <a:t>- </a:t>
            </a:r>
            <a:r>
              <a:rPr lang="en-US" sz="1460" dirty="0"/>
              <a:t>It is necessary to convince </a:t>
            </a:r>
            <a:r>
              <a:rPr lang="en-US" sz="1460" dirty="0" smtClean="0"/>
              <a:t>staff </a:t>
            </a:r>
            <a:r>
              <a:rPr lang="en-US" sz="1460" dirty="0"/>
              <a:t>that change can be maintained and is beneficial for the company. </a:t>
            </a:r>
            <a:r>
              <a:rPr lang="en-US" sz="1460" dirty="0" smtClean="0"/>
              <a:t>Management </a:t>
            </a:r>
            <a:r>
              <a:rPr lang="en-US" sz="1460" dirty="0"/>
              <a:t>must ensure that </a:t>
            </a:r>
            <a:r>
              <a:rPr lang="en-US" sz="1460" dirty="0" smtClean="0"/>
              <a:t>staff </a:t>
            </a:r>
            <a:r>
              <a:rPr lang="en-US" sz="1460" dirty="0"/>
              <a:t>understand the changes required and explain this change in positive terms. </a:t>
            </a:r>
            <a:r>
              <a:rPr lang="en-US" sz="1460" dirty="0" smtClean="0"/>
              <a:t>Employees </a:t>
            </a:r>
            <a:r>
              <a:rPr lang="en-US" sz="1460" dirty="0"/>
              <a:t>are more likely to be successful if they are engaged in a positive fashion. </a:t>
            </a:r>
            <a:r>
              <a:rPr lang="en-US" sz="1460" dirty="0" smtClean="0"/>
              <a:t>Persuading the </a:t>
            </a:r>
            <a:r>
              <a:rPr lang="en-US" sz="1460" dirty="0"/>
              <a:t>team of the benefits that can be acquired by explaining the reasoning with detail and answer questions with confidence and </a:t>
            </a:r>
            <a:r>
              <a:rPr lang="en-US" sz="1460" dirty="0" smtClean="0"/>
              <a:t>ease allows them to get on board, continue in a positive fashion and feel more involved in business processes.</a:t>
            </a:r>
            <a:endParaRPr lang="en-US" sz="1460" dirty="0"/>
          </a:p>
          <a:p>
            <a:pPr marL="450850" indent="-254000">
              <a:buClr>
                <a:srgbClr val="C00000"/>
              </a:buClr>
              <a:buFont typeface="Arial" panose="020B0604020202020204" pitchFamily="34" charset="0"/>
              <a:buChar char="•"/>
            </a:pPr>
            <a:r>
              <a:rPr lang="en-GB" sz="1460" b="1" dirty="0" smtClean="0">
                <a:solidFill>
                  <a:srgbClr val="FF0000"/>
                </a:solidFill>
              </a:rPr>
              <a:t>Investment in training initiatives </a:t>
            </a:r>
            <a:r>
              <a:rPr lang="en-GB" sz="1460" dirty="0" smtClean="0"/>
              <a:t>– Once the change is running it will take staff time to adapt to the new processes, to speed this along management should invest in training initiatives in order for staff to gain better practice. For example in a school with a new curriculum it is common practice to sent staff on </a:t>
            </a:r>
            <a:r>
              <a:rPr lang="en-GB" sz="1460" dirty="0"/>
              <a:t>c</a:t>
            </a:r>
            <a:r>
              <a:rPr lang="en-GB" sz="1460" dirty="0" smtClean="0"/>
              <a:t>ourses to help them with good practice, this then cascades down as they train others to improve performance. Without this, it takes longer for staff to improve, relying on trial and error in the process.</a:t>
            </a:r>
            <a:endParaRPr lang="en-GB" sz="1460" dirty="0"/>
          </a:p>
          <a:p>
            <a:pPr>
              <a:buClr>
                <a:srgbClr val="C00000"/>
              </a:buClr>
            </a:pPr>
            <a:r>
              <a:rPr lang="en-US" sz="1460" b="1" dirty="0">
                <a:solidFill>
                  <a:srgbClr val="FF0000"/>
                </a:solidFill>
              </a:rPr>
              <a:t>LO3 – Task </a:t>
            </a:r>
            <a:r>
              <a:rPr lang="en-US" sz="1460" b="1" dirty="0" smtClean="0">
                <a:solidFill>
                  <a:srgbClr val="FF0000"/>
                </a:solidFill>
              </a:rPr>
              <a:t>08 </a:t>
            </a:r>
            <a:r>
              <a:rPr lang="en-US" sz="1460" b="1" dirty="0">
                <a:solidFill>
                  <a:srgbClr val="FF0000"/>
                </a:solidFill>
              </a:rPr>
              <a:t>- </a:t>
            </a:r>
            <a:r>
              <a:rPr lang="en-US" sz="1460" dirty="0">
                <a:solidFill>
                  <a:srgbClr val="FF0000"/>
                </a:solidFill>
              </a:rPr>
              <a:t>Create a report for Thursby Toys Ltd on the </a:t>
            </a:r>
            <a:r>
              <a:rPr lang="en-US" sz="1460" dirty="0" smtClean="0">
                <a:solidFill>
                  <a:srgbClr val="FF0000"/>
                </a:solidFill>
              </a:rPr>
              <a:t>ways to manage change as it is happening </a:t>
            </a:r>
            <a:r>
              <a:rPr lang="en-US" sz="1460" dirty="0">
                <a:solidFill>
                  <a:srgbClr val="FF0000"/>
                </a:solidFill>
              </a:rPr>
              <a:t>include the advantages and disadvantages of different </a:t>
            </a:r>
            <a:r>
              <a:rPr lang="en-US" sz="1460" dirty="0" smtClean="0">
                <a:solidFill>
                  <a:srgbClr val="FF0000"/>
                </a:solidFill>
              </a:rPr>
              <a:t>managing strategies</a:t>
            </a:r>
            <a:r>
              <a:rPr lang="en-US" sz="1460" dirty="0" smtClean="0"/>
              <a:t>. </a:t>
            </a:r>
            <a:endParaRPr lang="en-GB" sz="1460" dirty="0"/>
          </a:p>
          <a:p>
            <a:pPr>
              <a:buClr>
                <a:srgbClr val="C00000"/>
              </a:buClr>
            </a:pPr>
            <a:r>
              <a:rPr lang="en-US" sz="1460" b="1" dirty="0">
                <a:solidFill>
                  <a:srgbClr val="FF0000"/>
                </a:solidFill>
              </a:rPr>
              <a:t>LO3 – Task </a:t>
            </a:r>
            <a:r>
              <a:rPr lang="en-US" sz="1460" b="1" dirty="0" smtClean="0">
                <a:solidFill>
                  <a:srgbClr val="FF0000"/>
                </a:solidFill>
              </a:rPr>
              <a:t>09 </a:t>
            </a:r>
            <a:r>
              <a:rPr lang="en-US" sz="1460" dirty="0">
                <a:solidFill>
                  <a:srgbClr val="FF0000"/>
                </a:solidFill>
              </a:rPr>
              <a:t>– Using </a:t>
            </a:r>
            <a:r>
              <a:rPr lang="en-US" sz="1460" dirty="0">
                <a:solidFill>
                  <a:srgbClr val="FF0000"/>
                </a:solidFill>
                <a:hlinkClick r:id="rId3" action="ppaction://hlinksldjump"/>
              </a:rPr>
              <a:t>Resource 2</a:t>
            </a:r>
            <a:r>
              <a:rPr lang="en-US" sz="1460" dirty="0">
                <a:solidFill>
                  <a:srgbClr val="FF0000"/>
                </a:solidFill>
              </a:rPr>
              <a:t>, explain how the customers and staff feedback as stakeholders could be managed </a:t>
            </a:r>
            <a:r>
              <a:rPr lang="en-US" sz="1460" dirty="0" smtClean="0">
                <a:solidFill>
                  <a:srgbClr val="FF0000"/>
                </a:solidFill>
              </a:rPr>
              <a:t>more </a:t>
            </a:r>
            <a:r>
              <a:rPr lang="en-US" sz="1460" dirty="0">
                <a:solidFill>
                  <a:srgbClr val="FF0000"/>
                </a:solidFill>
              </a:rPr>
              <a:t>effectively after change is </a:t>
            </a:r>
            <a:r>
              <a:rPr lang="en-US" sz="1460" dirty="0" smtClean="0">
                <a:solidFill>
                  <a:srgbClr val="FF0000"/>
                </a:solidFill>
              </a:rPr>
              <a:t>initiated.</a:t>
            </a:r>
            <a:endParaRPr lang="en-US" sz="1460" dirty="0">
              <a:solidFill>
                <a:srgbClr val="FF0000"/>
              </a:solidFill>
            </a:endParaRPr>
          </a:p>
          <a:p>
            <a:pPr>
              <a:buClr>
                <a:srgbClr val="C00000"/>
              </a:buClr>
            </a:pPr>
            <a:r>
              <a:rPr lang="en-US" sz="1460" b="1" dirty="0">
                <a:solidFill>
                  <a:srgbClr val="FF0000"/>
                </a:solidFill>
              </a:rPr>
              <a:t>LO3 – Task </a:t>
            </a:r>
            <a:r>
              <a:rPr lang="en-US" sz="1460" b="1" dirty="0" smtClean="0">
                <a:solidFill>
                  <a:srgbClr val="FF0000"/>
                </a:solidFill>
              </a:rPr>
              <a:t>10 </a:t>
            </a:r>
            <a:r>
              <a:rPr lang="en-US" sz="1460" dirty="0">
                <a:solidFill>
                  <a:srgbClr val="FF0000"/>
                </a:solidFill>
              </a:rPr>
              <a:t>– Explain and describe to Thursby Toys Ltd. the consequences of a poor approach change management </a:t>
            </a:r>
            <a:r>
              <a:rPr lang="en-US" sz="1460" dirty="0" smtClean="0">
                <a:solidFill>
                  <a:srgbClr val="FF0000"/>
                </a:solidFill>
              </a:rPr>
              <a:t>after the change has been initiated in </a:t>
            </a:r>
            <a:r>
              <a:rPr lang="en-US" sz="1460" dirty="0">
                <a:solidFill>
                  <a:srgbClr val="FF0000"/>
                </a:solidFill>
              </a:rPr>
              <a:t>a given situation</a:t>
            </a:r>
            <a:r>
              <a:rPr lang="en-US" sz="1460" dirty="0" smtClean="0">
                <a:solidFill>
                  <a:srgbClr val="FF0000"/>
                </a:solidFill>
              </a:rPr>
              <a:t>.</a:t>
            </a:r>
            <a:endParaRPr lang="en-US" sz="146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a:t>3.3 – Managing the Change Process</a:t>
            </a:r>
          </a:p>
        </p:txBody>
      </p:sp>
      <p:pic>
        <p:nvPicPr>
          <p:cNvPr id="3074" name="Picture 2" descr="Image result for change management Develop strategies for skills gap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171349" y="1124744"/>
            <a:ext cx="1649123" cy="3335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6432675"/>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72870" cy="5493812"/>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350" dirty="0" smtClean="0"/>
              <a:t>In every given change scenario there may be </a:t>
            </a:r>
            <a:r>
              <a:rPr lang="en-US" sz="1350" dirty="0"/>
              <a:t>possible barriers to </a:t>
            </a:r>
            <a:r>
              <a:rPr lang="en-US" sz="1350" dirty="0" smtClean="0"/>
              <a:t>change, natural or artificial problems that come up to reduce down the speed, impact or effective happy transfer process. These include:</a:t>
            </a:r>
            <a:endParaRPr lang="en-US" sz="1350" dirty="0"/>
          </a:p>
          <a:p>
            <a:pPr marL="450850" indent="-180975">
              <a:buClr>
                <a:srgbClr val="C00000"/>
              </a:buClr>
              <a:buFont typeface="Arial" panose="020B0604020202020204" pitchFamily="34" charset="0"/>
              <a:buChar char="•"/>
            </a:pPr>
            <a:r>
              <a:rPr lang="en-GB" sz="1350" b="1" dirty="0" smtClean="0">
                <a:solidFill>
                  <a:srgbClr val="FF0000"/>
                </a:solidFill>
              </a:rPr>
              <a:t>Lack of employee engagement </a:t>
            </a:r>
            <a:r>
              <a:rPr lang="en-US" sz="1350" dirty="0" smtClean="0"/>
              <a:t>- This </a:t>
            </a:r>
            <a:r>
              <a:rPr lang="en-US" sz="1350" dirty="0"/>
              <a:t>is perhaps the most common barrier to change management. Employees always have the fear of change, and unless they are involved in the change process, </a:t>
            </a:r>
            <a:r>
              <a:rPr lang="en-US" sz="1350" dirty="0" smtClean="0"/>
              <a:t>even </a:t>
            </a:r>
            <a:r>
              <a:rPr lang="en-US" sz="1350" dirty="0"/>
              <a:t>the most loyal </a:t>
            </a:r>
            <a:r>
              <a:rPr lang="en-US" sz="1350" dirty="0" smtClean="0"/>
              <a:t>employee. </a:t>
            </a:r>
            <a:r>
              <a:rPr lang="en-US" sz="1350" dirty="0"/>
              <a:t>The biggest mistake some </a:t>
            </a:r>
            <a:r>
              <a:rPr lang="en-US" sz="1350" dirty="0" smtClean="0"/>
              <a:t>firms </a:t>
            </a:r>
            <a:r>
              <a:rPr lang="en-US" sz="1350" dirty="0"/>
              <a:t>make is failure to involve employees in the change process. This </a:t>
            </a:r>
            <a:r>
              <a:rPr lang="en-US" sz="1350" dirty="0" smtClean="0"/>
              <a:t>causes a </a:t>
            </a:r>
            <a:r>
              <a:rPr lang="en-US" sz="1350" dirty="0"/>
              <a:t>fear of the unknown, lack of desire to embrace a new culture and eventually a complete barrier to the change. </a:t>
            </a:r>
          </a:p>
          <a:p>
            <a:pPr marL="450850" indent="-180975">
              <a:buClr>
                <a:srgbClr val="C00000"/>
              </a:buClr>
              <a:buFont typeface="Arial" panose="020B0604020202020204" pitchFamily="34" charset="0"/>
              <a:buChar char="•"/>
            </a:pPr>
            <a:r>
              <a:rPr lang="en-US" sz="1350" b="1" dirty="0" smtClean="0"/>
              <a:t>Solutions:</a:t>
            </a:r>
            <a:r>
              <a:rPr lang="en-US" sz="1350" dirty="0" smtClean="0"/>
              <a:t> Businesses </a:t>
            </a:r>
            <a:r>
              <a:rPr lang="en-US" sz="1350" dirty="0"/>
              <a:t>efforts to introduce change can only succeed when you get employees involved in the change process as much as possible. Getting the employees involved means listening to their opinion, accounting for their output and assuring them that the change is for the good of all in the </a:t>
            </a:r>
            <a:r>
              <a:rPr lang="en-US" sz="1350" dirty="0" smtClean="0"/>
              <a:t>business </a:t>
            </a:r>
            <a:r>
              <a:rPr lang="en-US" sz="1350" dirty="0"/>
              <a:t>including them. </a:t>
            </a:r>
          </a:p>
          <a:p>
            <a:pPr marL="450850" indent="-180975">
              <a:buClr>
                <a:srgbClr val="C00000"/>
              </a:buClr>
              <a:buFont typeface="Arial" panose="020B0604020202020204" pitchFamily="34" charset="0"/>
              <a:buChar char="•"/>
            </a:pPr>
            <a:r>
              <a:rPr lang="en-US" sz="1350" dirty="0" smtClean="0"/>
              <a:t>Providing </a:t>
            </a:r>
            <a:r>
              <a:rPr lang="en-US" sz="1350" dirty="0"/>
              <a:t>relevant, sufficient resources to drive them towards change will be a necessary thing to do, so that they are comfortable and ready to adjust to the new development within the organization. </a:t>
            </a:r>
            <a:r>
              <a:rPr lang="en-US" sz="1350" dirty="0" smtClean="0"/>
              <a:t>lack of job security, uncertainty and anxiety.</a:t>
            </a:r>
            <a:endParaRPr lang="en-GB" sz="1350" dirty="0" smtClean="0"/>
          </a:p>
          <a:p>
            <a:pPr marL="450850" indent="-180975">
              <a:buClr>
                <a:srgbClr val="C00000"/>
              </a:buClr>
              <a:buFont typeface="Arial" panose="020B0604020202020204" pitchFamily="34" charset="0"/>
              <a:buChar char="•"/>
            </a:pPr>
            <a:r>
              <a:rPr lang="en-US" sz="1350" b="1" dirty="0" smtClean="0">
                <a:solidFill>
                  <a:srgbClr val="FF0000"/>
                </a:solidFill>
              </a:rPr>
              <a:t>Lack </a:t>
            </a:r>
            <a:r>
              <a:rPr lang="en-US" sz="1350" b="1" dirty="0">
                <a:solidFill>
                  <a:srgbClr val="FF0000"/>
                </a:solidFill>
              </a:rPr>
              <a:t>of agreement on the need for change between owners/management and employees</a:t>
            </a:r>
            <a:r>
              <a:rPr lang="en-US" sz="1350" dirty="0"/>
              <a:t> - Some </a:t>
            </a:r>
            <a:r>
              <a:rPr lang="en-US" sz="1350" dirty="0" smtClean="0"/>
              <a:t>businesses have </a:t>
            </a:r>
            <a:r>
              <a:rPr lang="en-US" sz="1350" dirty="0"/>
              <a:t>no effective communication strategy. </a:t>
            </a:r>
            <a:r>
              <a:rPr lang="en-US" sz="1350" dirty="0" smtClean="0"/>
              <a:t>Some </a:t>
            </a:r>
            <a:r>
              <a:rPr lang="en-US" sz="1350" dirty="0"/>
              <a:t>leaders </a:t>
            </a:r>
            <a:r>
              <a:rPr lang="en-US" sz="1350" dirty="0" smtClean="0"/>
              <a:t>assume </a:t>
            </a:r>
            <a:r>
              <a:rPr lang="en-US" sz="1350" dirty="0"/>
              <a:t>that once they announce the change, people will adjust and be ready to get started with the new development. </a:t>
            </a:r>
            <a:endParaRPr lang="en-US" sz="1350" dirty="0" smtClean="0"/>
          </a:p>
          <a:p>
            <a:pPr marL="450850" indent="-180975">
              <a:buClr>
                <a:srgbClr val="C00000"/>
              </a:buClr>
              <a:buFont typeface="Arial" panose="020B0604020202020204" pitchFamily="34" charset="0"/>
              <a:buChar char="•"/>
            </a:pPr>
            <a:r>
              <a:rPr lang="en-US" sz="1350" dirty="0"/>
              <a:t>In some cases employee resistance to change can </a:t>
            </a:r>
            <a:r>
              <a:rPr lang="en-US" sz="1350" dirty="0" smtClean="0"/>
              <a:t>even be </a:t>
            </a:r>
            <a:r>
              <a:rPr lang="en-US" sz="1350" dirty="0"/>
              <a:t>perceived as affecting their pay or other </a:t>
            </a:r>
            <a:r>
              <a:rPr lang="en-US" sz="1350" dirty="0" smtClean="0"/>
              <a:t>rewards, the fear of things being taken away from them or responsibilities being given to another member of staff.</a:t>
            </a:r>
            <a:endParaRPr lang="en-US" sz="1350" dirty="0"/>
          </a:p>
          <a:p>
            <a:pPr marL="450850" indent="-180975">
              <a:buClr>
                <a:srgbClr val="C00000"/>
              </a:buClr>
              <a:buFont typeface="Arial" panose="020B0604020202020204" pitchFamily="34" charset="0"/>
              <a:buChar char="•"/>
            </a:pPr>
            <a:r>
              <a:rPr lang="en-US" sz="1350" b="1" dirty="0" smtClean="0"/>
              <a:t>Solution:</a:t>
            </a:r>
            <a:r>
              <a:rPr lang="en-US" sz="1350" dirty="0" smtClean="0"/>
              <a:t> Owners </a:t>
            </a:r>
            <a:r>
              <a:rPr lang="en-US" sz="1350" dirty="0"/>
              <a:t>should stop making announcement and introduce strategies. Employees do not need to know about the change only. They need to know how the change will affect them as well as how they will adapt to the change</a:t>
            </a:r>
            <a:r>
              <a:rPr lang="en-US" sz="1350" dirty="0" smtClean="0"/>
              <a:t>.</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3.4 – Possible Barriers to Change</a:t>
            </a:r>
            <a:endParaRPr lang="en-US" sz="3200" dirty="0"/>
          </a:p>
        </p:txBody>
      </p:sp>
      <p:pic>
        <p:nvPicPr>
          <p:cNvPr id="4" name="Picture 2" descr="Image result for barriers to change Stakeholder inerti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71349" y="1052736"/>
            <a:ext cx="1649124" cy="8349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barriers to change Stakeholder inerti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171349" y="2054944"/>
            <a:ext cx="1649124" cy="107146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barriers to change Stakeholder inerti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71349" y="3216286"/>
            <a:ext cx="1649124" cy="138313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Image result for barriers to change Stakeholder inertia"/>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171349" y="4797152"/>
            <a:ext cx="1649124" cy="106438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7"/>
          </p:cNvPr>
          <p:cNvPicPr>
            <a:picLocks noChangeAspect="1"/>
          </p:cNvPicPr>
          <p:nvPr/>
        </p:nvPicPr>
        <p:blipFill rotWithShape="1">
          <a:blip r:embed="rId8" cstate="print">
            <a:extLst>
              <a:ext uri="{28A0092B-C50C-407E-A947-70E740481C1C}">
                <a14:useLocalDpi xmlns:a14="http://schemas.microsoft.com/office/drawing/2010/main" val="0"/>
              </a:ext>
            </a:extLst>
          </a:blip>
          <a:srcRect l="24542" t="40156" r="42806" b="40156"/>
          <a:stretch/>
        </p:blipFill>
        <p:spPr>
          <a:xfrm>
            <a:off x="7171349" y="6038327"/>
            <a:ext cx="1649124" cy="559025"/>
          </a:xfrm>
          <a:prstGeom prst="rect">
            <a:avLst/>
          </a:prstGeom>
        </p:spPr>
      </p:pic>
    </p:spTree>
    <p:extLst>
      <p:ext uri="{BB962C8B-B14F-4D97-AF65-F5344CB8AC3E}">
        <p14:creationId xmlns:p14="http://schemas.microsoft.com/office/powerpoint/2010/main" val="38419807"/>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72870" cy="5743111"/>
          </a:xfrm>
          <a:prstGeom prst="rect">
            <a:avLst/>
          </a:prstGeom>
        </p:spPr>
        <p:txBody>
          <a:bodyPr wrap="square">
            <a:spAutoFit/>
          </a:bodyPr>
          <a:lstStyle/>
          <a:p>
            <a:pPr marL="269875" indent="-269875">
              <a:buClr>
                <a:srgbClr val="C00000"/>
              </a:buClr>
              <a:buFont typeface="Arial" panose="020B0604020202020204" pitchFamily="34" charset="0"/>
              <a:buChar char="•"/>
            </a:pPr>
            <a:r>
              <a:rPr lang="en-GB" sz="1360" b="1" dirty="0" smtClean="0">
                <a:solidFill>
                  <a:srgbClr val="FF0000"/>
                </a:solidFill>
              </a:rPr>
              <a:t>Resistance </a:t>
            </a:r>
            <a:r>
              <a:rPr lang="en-GB" sz="1360" b="1" dirty="0">
                <a:solidFill>
                  <a:srgbClr val="FF0000"/>
                </a:solidFill>
              </a:rPr>
              <a:t>from work groups </a:t>
            </a:r>
            <a:r>
              <a:rPr lang="en-GB" sz="1360" dirty="0" smtClean="0"/>
              <a:t>- </a:t>
            </a:r>
            <a:r>
              <a:rPr lang="en-US" sz="1360" dirty="0"/>
              <a:t>Sometimes the </a:t>
            </a:r>
            <a:r>
              <a:rPr lang="en-US" sz="1360" dirty="0" smtClean="0"/>
              <a:t>work groups have </a:t>
            </a:r>
            <a:r>
              <a:rPr lang="en-US" sz="1360" dirty="0"/>
              <a:t>no idea that the change will affect </a:t>
            </a:r>
            <a:r>
              <a:rPr lang="en-US" sz="1360" dirty="0" smtClean="0"/>
              <a:t>people. The </a:t>
            </a:r>
            <a:r>
              <a:rPr lang="en-US" sz="1360" dirty="0"/>
              <a:t>team at this state will only concentrate on planning administrative structure, work area responsibilities, job responsibilities as well as work reporting </a:t>
            </a:r>
            <a:r>
              <a:rPr lang="en-US" sz="1360" dirty="0" smtClean="0"/>
              <a:t>structure and there could be a power struggle within these teams over responsibilities. </a:t>
            </a:r>
            <a:r>
              <a:rPr lang="en-US" sz="1360" dirty="0"/>
              <a:t>More often than not, the planning team always fails to make decisions based on feelings and intuitions. This really overlooks how people feel, reason and work hence barrier to </a:t>
            </a:r>
            <a:r>
              <a:rPr lang="en-US" sz="1360" dirty="0" smtClean="0"/>
              <a:t>change.</a:t>
            </a:r>
          </a:p>
          <a:p>
            <a:pPr marL="269875" indent="-269875">
              <a:buClr>
                <a:srgbClr val="C00000"/>
              </a:buClr>
              <a:buFont typeface="Arial" panose="020B0604020202020204" pitchFamily="34" charset="0"/>
              <a:buChar char="•"/>
            </a:pPr>
            <a:r>
              <a:rPr lang="en-US" sz="1360" b="1" dirty="0" smtClean="0"/>
              <a:t>Solution: </a:t>
            </a:r>
            <a:r>
              <a:rPr lang="en-US" sz="1360" dirty="0" smtClean="0"/>
              <a:t>The </a:t>
            </a:r>
            <a:r>
              <a:rPr lang="en-US" sz="1360" dirty="0"/>
              <a:t>only way to break this barrier is for the </a:t>
            </a:r>
            <a:r>
              <a:rPr lang="en-US" sz="1360" dirty="0" smtClean="0"/>
              <a:t>work groups to </a:t>
            </a:r>
            <a:r>
              <a:rPr lang="en-US" sz="1360" dirty="0"/>
              <a:t>understand that the </a:t>
            </a:r>
            <a:r>
              <a:rPr lang="en-US" sz="1360" dirty="0" smtClean="0"/>
              <a:t>business must </a:t>
            </a:r>
            <a:r>
              <a:rPr lang="en-US" sz="1360" dirty="0"/>
              <a:t>not overlook the feelings of the employees. The </a:t>
            </a:r>
            <a:r>
              <a:rPr lang="en-US" sz="1360" dirty="0" smtClean="0"/>
              <a:t>business has </a:t>
            </a:r>
            <a:r>
              <a:rPr lang="en-US" sz="1360" dirty="0"/>
              <a:t>to do whatever it takes to prevent deep resentments, which usually occur due to disrespect of taboos and traditions at the workplace. Therefore, when focusing on critical thinking and objective analysis, it is important to understand that taking the feelings of the employees into account is quite a great way to overcome the barrier that usually hinder </a:t>
            </a:r>
            <a:r>
              <a:rPr lang="en-US" sz="1360" dirty="0" smtClean="0"/>
              <a:t>organisational </a:t>
            </a:r>
            <a:r>
              <a:rPr lang="en-US" sz="1360" dirty="0"/>
              <a:t>changes</a:t>
            </a:r>
            <a:r>
              <a:rPr lang="en-US" sz="1360" dirty="0" smtClean="0"/>
              <a:t>.</a:t>
            </a:r>
            <a:endParaRPr lang="en-GB" sz="1360" dirty="0"/>
          </a:p>
          <a:p>
            <a:pPr marL="269875" indent="-269875">
              <a:buClr>
                <a:srgbClr val="C00000"/>
              </a:buClr>
              <a:buFont typeface="Arial" panose="020B0604020202020204" pitchFamily="34" charset="0"/>
              <a:buChar char="•"/>
            </a:pPr>
            <a:r>
              <a:rPr lang="en-GB" sz="1360" b="1" dirty="0" smtClean="0">
                <a:solidFill>
                  <a:srgbClr val="FF0000"/>
                </a:solidFill>
              </a:rPr>
              <a:t>Poor leadership </a:t>
            </a:r>
            <a:r>
              <a:rPr lang="en-GB" sz="1360" dirty="0" smtClean="0"/>
              <a:t>- </a:t>
            </a:r>
            <a:r>
              <a:rPr lang="en-US" sz="1360" dirty="0"/>
              <a:t>There comes a time when </a:t>
            </a:r>
            <a:r>
              <a:rPr lang="en-US" sz="1360" dirty="0" smtClean="0"/>
              <a:t>firms </a:t>
            </a:r>
            <a:r>
              <a:rPr lang="en-US" sz="1360" dirty="0"/>
              <a:t>begin to develop complex processes, making the process of planning and implementing change a bit more complex. The complexities include complex processes, products and systems, all which contribute to change barriers because they are often quite difficult for the members of the </a:t>
            </a:r>
            <a:r>
              <a:rPr lang="en-US" sz="1360" dirty="0" smtClean="0"/>
              <a:t>business </a:t>
            </a:r>
            <a:r>
              <a:rPr lang="en-US" sz="1360" dirty="0"/>
              <a:t>to </a:t>
            </a:r>
            <a:r>
              <a:rPr lang="en-US" sz="1360" dirty="0" smtClean="0"/>
              <a:t>understand due to poor leadership and direction.</a:t>
            </a:r>
            <a:br>
              <a:rPr lang="en-US" sz="1360" dirty="0" smtClean="0"/>
            </a:br>
            <a:r>
              <a:rPr lang="en-US" sz="1360" dirty="0" smtClean="0"/>
              <a:t>A cause of this can be ineffective communication with staff, stakeholders and when it comes to managing the change without proper </a:t>
            </a:r>
            <a:r>
              <a:rPr lang="en-US" sz="1360" dirty="0" err="1" smtClean="0"/>
              <a:t>consutation</a:t>
            </a:r>
            <a:r>
              <a:rPr lang="en-US" sz="1360" dirty="0" smtClean="0"/>
              <a:t>.</a:t>
            </a:r>
          </a:p>
          <a:p>
            <a:pPr marL="269875" indent="-269875">
              <a:buClr>
                <a:srgbClr val="C00000"/>
              </a:buClr>
              <a:buFont typeface="Arial" panose="020B0604020202020204" pitchFamily="34" charset="0"/>
              <a:buChar char="•"/>
            </a:pPr>
            <a:r>
              <a:rPr lang="en-US" sz="1360" dirty="0" smtClean="0"/>
              <a:t>Another cause of this can be a business lack of </a:t>
            </a:r>
            <a:r>
              <a:rPr lang="en-US" sz="1360" dirty="0"/>
              <a:t>clarity of objectives or vision, </a:t>
            </a:r>
            <a:r>
              <a:rPr lang="en-US" sz="1360" dirty="0" smtClean="0"/>
              <a:t>or simply a lack </a:t>
            </a:r>
            <a:r>
              <a:rPr lang="en-US" sz="1360" dirty="0"/>
              <a:t>of </a:t>
            </a:r>
            <a:r>
              <a:rPr lang="en-US" sz="1360" dirty="0" smtClean="0"/>
              <a:t>effective leadership.</a:t>
            </a:r>
          </a:p>
          <a:p>
            <a:pPr marL="269875" indent="-269875">
              <a:buClr>
                <a:srgbClr val="C00000"/>
              </a:buClr>
              <a:buFont typeface="Arial" panose="020B0604020202020204" pitchFamily="34" charset="0"/>
              <a:buChar char="•"/>
            </a:pPr>
            <a:r>
              <a:rPr lang="en-US" sz="1360" b="1" dirty="0" smtClean="0"/>
              <a:t>Solution</a:t>
            </a:r>
            <a:r>
              <a:rPr lang="en-US" sz="1360" dirty="0" smtClean="0"/>
              <a:t>: It </a:t>
            </a:r>
            <a:r>
              <a:rPr lang="en-US" sz="1360" dirty="0"/>
              <a:t>is necessary to break this barrier by introducing a keen and skillful approach to tackle </a:t>
            </a:r>
            <a:r>
              <a:rPr lang="en-US" sz="1360" dirty="0" smtClean="0"/>
              <a:t>organisational change </a:t>
            </a:r>
            <a:r>
              <a:rPr lang="en-US" sz="1360" dirty="0"/>
              <a:t>as well as complexity. </a:t>
            </a:r>
            <a:r>
              <a:rPr lang="en-US" sz="1360" dirty="0" smtClean="0"/>
              <a:t>A business can </a:t>
            </a:r>
            <a:r>
              <a:rPr lang="en-US" sz="1360" dirty="0"/>
              <a:t>break this barrier by employing diligent, quality and highly effective project and change management approach. </a:t>
            </a:r>
            <a:endParaRPr lang="en-GB" sz="136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3.4 – Possible Barriers to Change</a:t>
            </a:r>
            <a:endParaRPr lang="en-US" sz="3200" dirty="0"/>
          </a:p>
        </p:txBody>
      </p:sp>
      <p:pic>
        <p:nvPicPr>
          <p:cNvPr id="4" name="Picture 2" descr="Image result for barriers to change Stakeholder inerti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71349" y="1052736"/>
            <a:ext cx="1649124" cy="8349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barriers to change Stakeholder inerti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171349" y="2054944"/>
            <a:ext cx="1649124" cy="107146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barriers to change Stakeholder inerti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71349" y="3216286"/>
            <a:ext cx="1649124" cy="138313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Image result for barriers to change Stakeholder inertia"/>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171349" y="4797152"/>
            <a:ext cx="1649124" cy="106438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7"/>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71349" y="6038327"/>
            <a:ext cx="1649124" cy="559025"/>
          </a:xfrm>
          <a:prstGeom prst="rect">
            <a:avLst/>
          </a:prstGeom>
        </p:spPr>
      </p:pic>
    </p:spTree>
    <p:extLst>
      <p:ext uri="{BB962C8B-B14F-4D97-AF65-F5344CB8AC3E}">
        <p14:creationId xmlns:p14="http://schemas.microsoft.com/office/powerpoint/2010/main" val="1116092247"/>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900862" cy="5373779"/>
          </a:xfrm>
          <a:prstGeom prst="rect">
            <a:avLst/>
          </a:prstGeom>
        </p:spPr>
        <p:txBody>
          <a:bodyPr wrap="square">
            <a:spAutoFit/>
          </a:bodyPr>
          <a:lstStyle/>
          <a:p>
            <a:pPr marL="269875" indent="-269875">
              <a:buClr>
                <a:srgbClr val="C00000"/>
              </a:buClr>
              <a:buFont typeface="Arial" panose="020B0604020202020204" pitchFamily="34" charset="0"/>
              <a:buChar char="•"/>
            </a:pPr>
            <a:r>
              <a:rPr lang="en-GB" sz="1440" b="1" dirty="0" smtClean="0">
                <a:solidFill>
                  <a:srgbClr val="FF0000"/>
                </a:solidFill>
              </a:rPr>
              <a:t>Economic </a:t>
            </a:r>
            <a:r>
              <a:rPr lang="en-GB" sz="1440" b="1" dirty="0">
                <a:solidFill>
                  <a:srgbClr val="FF0000"/>
                </a:solidFill>
              </a:rPr>
              <a:t>implications</a:t>
            </a:r>
            <a:r>
              <a:rPr lang="en-GB" sz="1440" dirty="0"/>
              <a:t> </a:t>
            </a:r>
            <a:r>
              <a:rPr lang="en-GB" sz="1440" dirty="0" smtClean="0"/>
              <a:t>– As stated, finances are a big motivator to change occurring and change being successful. Sometimes it is a matter of cannot afford to and cannot afford not to. When the change has happened, the additional finances kick in, training needs, support, removing the old product or service, the reduction in business during the change process etc. All these can affect the financial strength of a company. For example, with marketing, production change and selling a new product on the market, if it does not sell as well as expected de to many possible issues, can a company afford to go back. Look at Samsung and the exploding Note or VW and the emissions tests.</a:t>
            </a:r>
            <a:endParaRPr lang="en-GB" sz="1440" dirty="0"/>
          </a:p>
          <a:p>
            <a:pPr marL="269875" indent="-269875">
              <a:buClr>
                <a:srgbClr val="C00000"/>
              </a:buClr>
              <a:buFont typeface="Arial" panose="020B0604020202020204" pitchFamily="34" charset="0"/>
              <a:buChar char="•"/>
            </a:pPr>
            <a:r>
              <a:rPr lang="en-US" sz="1440" b="1" dirty="0">
                <a:solidFill>
                  <a:srgbClr val="FF0000"/>
                </a:solidFill>
              </a:rPr>
              <a:t>Stakeholder habits</a:t>
            </a:r>
            <a:r>
              <a:rPr lang="en-US" sz="1440" dirty="0"/>
              <a:t> are often well-established and difficult to </a:t>
            </a:r>
            <a:r>
              <a:rPr lang="en-US" sz="1440" dirty="0" smtClean="0"/>
              <a:t>change  and they often do not like change when it happens. This can be due to inadequate </a:t>
            </a:r>
            <a:r>
              <a:rPr lang="en-US" sz="1440" dirty="0"/>
              <a:t>consultation between employees and managers, managers and owners, customers, </a:t>
            </a:r>
            <a:r>
              <a:rPr lang="en-US" sz="1440" dirty="0" smtClean="0"/>
              <a:t>suppliers, etc. When Sega moved away from consoles in gaming, manufacturers were very resistant, refusing to supply again, this could have led to financial issues at Sega. </a:t>
            </a:r>
            <a:endParaRPr lang="en-US" sz="1440" dirty="0"/>
          </a:p>
          <a:p>
            <a:pPr marL="269875" indent="-269875">
              <a:buClr>
                <a:srgbClr val="C00000"/>
              </a:buClr>
              <a:buFont typeface="Arial" panose="020B0604020202020204" pitchFamily="34" charset="0"/>
              <a:buChar char="•"/>
            </a:pPr>
            <a:r>
              <a:rPr lang="en-GB" sz="1440" b="1" dirty="0">
                <a:solidFill>
                  <a:srgbClr val="FF0000"/>
                </a:solidFill>
              </a:rPr>
              <a:t>Stakeholder inertia</a:t>
            </a:r>
            <a:r>
              <a:rPr lang="en-GB" sz="1440" dirty="0"/>
              <a:t> </a:t>
            </a:r>
            <a:r>
              <a:rPr lang="en-GB" sz="1440" dirty="0" smtClean="0"/>
              <a:t> - Companies have plans and strategies, deadlines and times, this needs to take into consideration the timetable of the stakeholders and their failure to stick to the timings. Inertia and lack of impetus on their behalf can stall a change management process. Suppliers may not be ready and be loathe to change while the old systems is still in place, employees take their time getting into the project or there is loss of business while the change process is happening. </a:t>
            </a:r>
          </a:p>
          <a:p>
            <a:pPr marL="269875" indent="-269875">
              <a:buClr>
                <a:srgbClr val="C00000"/>
              </a:buClr>
              <a:buFont typeface="Arial" panose="020B0604020202020204" pitchFamily="34" charset="0"/>
              <a:buChar char="•"/>
            </a:pPr>
            <a:r>
              <a:rPr lang="en-GB" sz="1440" b="1" dirty="0" smtClean="0"/>
              <a:t>Solution: </a:t>
            </a:r>
            <a:r>
              <a:rPr lang="en-GB" sz="1440" dirty="0" smtClean="0"/>
              <a:t>This can be factored in with a change process, a parallel running or a phased method or through more active communication with the stakeholders.</a:t>
            </a:r>
            <a:endParaRPr lang="en-GB" sz="144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3.4 – Possible Barriers to Change</a:t>
            </a:r>
            <a:endParaRPr lang="en-US" sz="3200" dirty="0"/>
          </a:p>
        </p:txBody>
      </p:sp>
      <p:pic>
        <p:nvPicPr>
          <p:cNvPr id="7" name="Picture 2" descr="Image result for barriers to change Stakeholder inerti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71349" y="1052736"/>
            <a:ext cx="1649124" cy="8349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barriers to change Stakeholder inerti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171349" y="2054944"/>
            <a:ext cx="1649124" cy="107146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Image result for barriers to change Stakeholder inerti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71349" y="3216286"/>
            <a:ext cx="1649124" cy="138313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Image result for barriers to change Stakeholder inertia"/>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171349" y="4797152"/>
            <a:ext cx="1649124" cy="106438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hlinkClick r:id="rId7"/>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71349" y="6038327"/>
            <a:ext cx="1649124" cy="559025"/>
          </a:xfrm>
          <a:prstGeom prst="rect">
            <a:avLst/>
          </a:prstGeom>
        </p:spPr>
      </p:pic>
    </p:spTree>
    <p:extLst>
      <p:ext uri="{BB962C8B-B14F-4D97-AF65-F5344CB8AC3E}">
        <p14:creationId xmlns:p14="http://schemas.microsoft.com/office/powerpoint/2010/main" val="254764032"/>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693866"/>
          </a:xfrm>
          <a:prstGeom prst="rect">
            <a:avLst/>
          </a:prstGeom>
        </p:spPr>
        <p:txBody>
          <a:bodyPr wrap="square">
            <a:spAutoFit/>
          </a:bodyPr>
          <a:lstStyle/>
          <a:p>
            <a:pPr marL="360363" indent="-179388">
              <a:buClr>
                <a:srgbClr val="C00000"/>
              </a:buClr>
              <a:buFont typeface="Arial" panose="020B0604020202020204" pitchFamily="34" charset="0"/>
              <a:buChar char="•"/>
            </a:pPr>
            <a:r>
              <a:rPr lang="en-GB" sz="1400" b="1" dirty="0" smtClean="0">
                <a:solidFill>
                  <a:srgbClr val="FF0000"/>
                </a:solidFill>
              </a:rPr>
              <a:t>Stakeholder </a:t>
            </a:r>
            <a:r>
              <a:rPr lang="en-GB" sz="1400" b="1" dirty="0">
                <a:solidFill>
                  <a:srgbClr val="FF0000"/>
                </a:solidFill>
              </a:rPr>
              <a:t>fear </a:t>
            </a:r>
            <a:r>
              <a:rPr lang="en-GB" sz="1400" dirty="0" smtClean="0"/>
              <a:t>- </a:t>
            </a:r>
            <a:r>
              <a:rPr lang="en-US" sz="1400" dirty="0" smtClean="0"/>
              <a:t>Fear </a:t>
            </a:r>
            <a:r>
              <a:rPr lang="en-US" sz="1400" dirty="0"/>
              <a:t>of the </a:t>
            </a:r>
            <a:r>
              <a:rPr lang="en-US" sz="1400" dirty="0" smtClean="0"/>
              <a:t>unknown is a difficult process to overcome. Stakeholders like employees are the biggest resistors to change. Suppliers, customers and shareholders do not like change as it upsets their sales, their incomes, their share prices, possibly for the better but they do not know this for sure. They can resist, as shareholders they can refuse change at an AGM, as customers they may simply refuse to purchase new goods on the grounds that they like the older versions.</a:t>
            </a:r>
            <a:endParaRPr lang="en-GB" sz="1400" dirty="0"/>
          </a:p>
          <a:p>
            <a:pPr marL="360363" indent="-179388">
              <a:buClr>
                <a:srgbClr val="C00000"/>
              </a:buClr>
              <a:buFont typeface="Arial" panose="020B0604020202020204" pitchFamily="34" charset="0"/>
              <a:buChar char="•"/>
            </a:pPr>
            <a:r>
              <a:rPr lang="en-GB" sz="1400" b="1" dirty="0">
                <a:solidFill>
                  <a:srgbClr val="FF0000"/>
                </a:solidFill>
              </a:rPr>
              <a:t>Existing power structures </a:t>
            </a:r>
            <a:r>
              <a:rPr lang="en-GB" sz="1400" dirty="0" smtClean="0"/>
              <a:t>– Internal company changes can upset the political infrastructure of a business. Staff who are part of the change can rise, those who were with the older versions fall, job descriptions can change, departments can grow and </a:t>
            </a:r>
            <a:r>
              <a:rPr lang="en-US" sz="1400" dirty="0" smtClean="0"/>
              <a:t>empire building can cause internal issues within a company.</a:t>
            </a:r>
          </a:p>
          <a:p>
            <a:pPr marL="360363" indent="-179388">
              <a:buClr>
                <a:srgbClr val="C00000"/>
              </a:buClr>
              <a:buFont typeface="Arial" panose="020B0604020202020204" pitchFamily="34" charset="0"/>
              <a:buChar char="•"/>
            </a:pPr>
            <a:r>
              <a:rPr lang="en-US" sz="1400" b="1" dirty="0" smtClean="0"/>
              <a:t>Solutions: </a:t>
            </a:r>
            <a:r>
              <a:rPr lang="en-US" sz="1400" dirty="0" smtClean="0"/>
              <a:t>Good communication is key bit not the only solution, and not always a proper solution. Change is there for a reason and staff need to get on board, this is down to effective management. Resistors need to adapt or understand the need for change as part of their job. </a:t>
            </a:r>
            <a:endParaRPr lang="en-GB" sz="1400" dirty="0"/>
          </a:p>
          <a:p>
            <a:pPr marL="360363" indent="-179388">
              <a:buClr>
                <a:srgbClr val="C00000"/>
              </a:buClr>
              <a:buFont typeface="Arial" panose="020B0604020202020204" pitchFamily="34" charset="0"/>
              <a:buChar char="•"/>
            </a:pPr>
            <a:r>
              <a:rPr lang="en-US" sz="1400" b="1" dirty="0" smtClean="0">
                <a:solidFill>
                  <a:srgbClr val="FF0000"/>
                </a:solidFill>
              </a:rPr>
              <a:t>Failure </a:t>
            </a:r>
            <a:r>
              <a:rPr lang="en-US" sz="1400" b="1" dirty="0">
                <a:solidFill>
                  <a:srgbClr val="FF0000"/>
                </a:solidFill>
              </a:rPr>
              <a:t>of previous change initiatives </a:t>
            </a:r>
            <a:r>
              <a:rPr lang="en-US" sz="1400" dirty="0" smtClean="0"/>
              <a:t>– Change can also be affected by the simple failure of previous changes, this causes a drag factor automatically within a change management process. Staff resistance, specifically those who were part of previous changes, the idea that the company is trying something else they are not sure will work. The personal </a:t>
            </a:r>
            <a:r>
              <a:rPr lang="en-US" sz="1400" dirty="0"/>
              <a:t>objectives of owners/senior </a:t>
            </a:r>
            <a:r>
              <a:rPr lang="en-US" sz="1400" dirty="0" smtClean="0"/>
              <a:t>colleagues kicks in, holding things back. Examples include Microsoft Phones, Playstation VR, </a:t>
            </a:r>
          </a:p>
          <a:p>
            <a:pPr>
              <a:buClr>
                <a:srgbClr val="C00000"/>
              </a:buClr>
            </a:pPr>
            <a:r>
              <a:rPr lang="en-US" sz="1400" b="1" dirty="0">
                <a:solidFill>
                  <a:srgbClr val="FF0000"/>
                </a:solidFill>
              </a:rPr>
              <a:t>LO3 – Task </a:t>
            </a:r>
            <a:r>
              <a:rPr lang="en-US" sz="1400" b="1" dirty="0" smtClean="0">
                <a:solidFill>
                  <a:srgbClr val="FF0000"/>
                </a:solidFill>
              </a:rPr>
              <a:t>11 </a:t>
            </a:r>
            <a:r>
              <a:rPr lang="en-US" sz="1400" b="1" dirty="0">
                <a:solidFill>
                  <a:srgbClr val="FF0000"/>
                </a:solidFill>
              </a:rPr>
              <a:t>- </a:t>
            </a:r>
            <a:r>
              <a:rPr lang="en-US" sz="1400" dirty="0">
                <a:solidFill>
                  <a:srgbClr val="FF0000"/>
                </a:solidFill>
              </a:rPr>
              <a:t>Create a report for Thursby Toys Ltd on the </a:t>
            </a:r>
            <a:r>
              <a:rPr lang="en-US" sz="1400" dirty="0" smtClean="0">
                <a:solidFill>
                  <a:srgbClr val="FF0000"/>
                </a:solidFill>
              </a:rPr>
              <a:t>barriers to </a:t>
            </a:r>
            <a:r>
              <a:rPr lang="en-US" sz="1400" dirty="0">
                <a:solidFill>
                  <a:srgbClr val="FF0000"/>
                </a:solidFill>
              </a:rPr>
              <a:t>change as it is </a:t>
            </a:r>
            <a:r>
              <a:rPr lang="en-US" sz="1400" dirty="0" smtClean="0">
                <a:solidFill>
                  <a:srgbClr val="FF0000"/>
                </a:solidFill>
              </a:rPr>
              <a:t>happening, </a:t>
            </a:r>
            <a:r>
              <a:rPr lang="en-US" sz="1400" dirty="0"/>
              <a:t>how </a:t>
            </a:r>
            <a:r>
              <a:rPr lang="en-US" sz="1400" dirty="0" smtClean="0"/>
              <a:t>these barriers </a:t>
            </a:r>
            <a:r>
              <a:rPr lang="en-US" sz="1400" dirty="0"/>
              <a:t>to change impact on a business and how barriers to change can be overcome.</a:t>
            </a:r>
            <a:r>
              <a:rPr lang="en-US" sz="1400" dirty="0" smtClean="0"/>
              <a:t>. </a:t>
            </a:r>
            <a:endParaRPr lang="en-GB" sz="1400" dirty="0"/>
          </a:p>
          <a:p>
            <a:pPr>
              <a:buClr>
                <a:srgbClr val="C00000"/>
              </a:buClr>
            </a:pPr>
            <a:r>
              <a:rPr lang="en-US" sz="1400" b="1" dirty="0" smtClean="0">
                <a:solidFill>
                  <a:srgbClr val="FF0000"/>
                </a:solidFill>
              </a:rPr>
              <a:t>LO3 </a:t>
            </a:r>
            <a:r>
              <a:rPr lang="en-US" sz="1400" b="1" dirty="0">
                <a:solidFill>
                  <a:srgbClr val="FF0000"/>
                </a:solidFill>
              </a:rPr>
              <a:t>– Task </a:t>
            </a:r>
            <a:r>
              <a:rPr lang="en-US" sz="1400" b="1" dirty="0" smtClean="0">
                <a:solidFill>
                  <a:srgbClr val="FF0000"/>
                </a:solidFill>
              </a:rPr>
              <a:t>12 </a:t>
            </a:r>
            <a:r>
              <a:rPr lang="en-US" sz="1400" dirty="0">
                <a:solidFill>
                  <a:srgbClr val="FF0000"/>
                </a:solidFill>
              </a:rPr>
              <a:t>– Explain and describe to Thursby Toys Ltd. the consequences of a poor approach </a:t>
            </a:r>
            <a:r>
              <a:rPr lang="en-US" sz="1400" dirty="0" smtClean="0">
                <a:solidFill>
                  <a:srgbClr val="FF0000"/>
                </a:solidFill>
              </a:rPr>
              <a:t>managing these barriers to change.</a:t>
            </a:r>
            <a:endParaRPr lang="en-US" sz="14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3.4 – Possible Barriers to Change</a:t>
            </a:r>
            <a:endParaRPr lang="en-US" sz="3200" dirty="0"/>
          </a:p>
        </p:txBody>
      </p:sp>
      <p:pic>
        <p:nvPicPr>
          <p:cNvPr id="4" name="Picture 2" descr="Image result for barriers to change Stakeholder inerti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71349" y="1052736"/>
            <a:ext cx="1649124" cy="8349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barriers to change Stakeholder inerti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171349" y="2054944"/>
            <a:ext cx="1649124" cy="107146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barriers to change Stakeholder inerti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71349" y="3216286"/>
            <a:ext cx="1649124" cy="138313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Image result for barriers to change Stakeholder inertia"/>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171349" y="4797152"/>
            <a:ext cx="1649124" cy="106438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7"/>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71349" y="6038327"/>
            <a:ext cx="1649124" cy="559025"/>
          </a:xfrm>
          <a:prstGeom prst="rect">
            <a:avLst/>
          </a:prstGeom>
        </p:spPr>
      </p:pic>
    </p:spTree>
    <p:extLst>
      <p:ext uri="{BB962C8B-B14F-4D97-AF65-F5344CB8AC3E}">
        <p14:creationId xmlns:p14="http://schemas.microsoft.com/office/powerpoint/2010/main" val="961604922"/>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670783"/>
          </a:xfrm>
          <a:prstGeom prst="rect">
            <a:avLst/>
          </a:prstGeom>
        </p:spPr>
        <p:txBody>
          <a:bodyPr wrap="square">
            <a:spAutoFit/>
          </a:bodyPr>
          <a:lstStyle/>
          <a:p>
            <a:pPr>
              <a:buClr>
                <a:srgbClr val="C00000"/>
              </a:buClr>
            </a:pPr>
            <a:r>
              <a:rPr lang="en-US" sz="1450" b="1" dirty="0">
                <a:solidFill>
                  <a:srgbClr val="FF0000"/>
                </a:solidFill>
              </a:rPr>
              <a:t>LO3 – Task 01 -</a:t>
            </a:r>
            <a:r>
              <a:rPr lang="en-US" sz="1450" dirty="0">
                <a:solidFill>
                  <a:srgbClr val="FF0000"/>
                </a:solidFill>
              </a:rPr>
              <a:t> Create a report for Thursby Toys Ltd on the different ways to Plan and Manage Change, including the advantages and disadvantages of different stages, and the appropriateness and importance of particular ways for this specific business. </a:t>
            </a:r>
          </a:p>
          <a:p>
            <a:pPr>
              <a:buClr>
                <a:srgbClr val="C00000"/>
              </a:buClr>
            </a:pPr>
            <a:r>
              <a:rPr lang="en-US" sz="1450" b="1" dirty="0">
                <a:solidFill>
                  <a:srgbClr val="FF0000"/>
                </a:solidFill>
              </a:rPr>
              <a:t>LO3 – Task 02 </a:t>
            </a:r>
            <a:r>
              <a:rPr lang="en-US" sz="1450" dirty="0">
                <a:solidFill>
                  <a:srgbClr val="FF0000"/>
                </a:solidFill>
              </a:rPr>
              <a:t>– In the report explain the need to produce a plan of action for Thursby Toys.</a:t>
            </a:r>
          </a:p>
          <a:p>
            <a:pPr>
              <a:buClr>
                <a:srgbClr val="C00000"/>
              </a:buClr>
            </a:pPr>
            <a:r>
              <a:rPr lang="en-US" sz="1450" b="1" dirty="0">
                <a:solidFill>
                  <a:srgbClr val="FF0000"/>
                </a:solidFill>
              </a:rPr>
              <a:t>LO3 – Task 03 </a:t>
            </a:r>
            <a:r>
              <a:rPr lang="en-US" sz="1450" dirty="0">
                <a:solidFill>
                  <a:srgbClr val="FF0000"/>
                </a:solidFill>
              </a:rPr>
              <a:t>– Using </a:t>
            </a:r>
            <a:r>
              <a:rPr lang="en-US" sz="1450" dirty="0">
                <a:solidFill>
                  <a:srgbClr val="FF0000"/>
                </a:solidFill>
                <a:hlinkClick r:id="rId3" action="ppaction://hlinksldjump"/>
              </a:rPr>
              <a:t>Resource 2</a:t>
            </a:r>
            <a:r>
              <a:rPr lang="en-US" sz="1450" dirty="0">
                <a:solidFill>
                  <a:srgbClr val="FF0000"/>
                </a:solidFill>
              </a:rPr>
              <a:t>, describe the feedback received, analyse this feedback and explain how the customers as stakeholders through feedback could influence </a:t>
            </a:r>
            <a:r>
              <a:rPr lang="en-US" sz="1450" dirty="0" err="1">
                <a:solidFill>
                  <a:srgbClr val="FF0000"/>
                </a:solidFill>
              </a:rPr>
              <a:t>Thursby’s</a:t>
            </a:r>
            <a:r>
              <a:rPr lang="en-US" sz="1450" dirty="0">
                <a:solidFill>
                  <a:srgbClr val="FF0000"/>
                </a:solidFill>
              </a:rPr>
              <a:t> change managed plan.</a:t>
            </a:r>
          </a:p>
          <a:p>
            <a:pPr>
              <a:buClr>
                <a:srgbClr val="C00000"/>
              </a:buClr>
            </a:pPr>
            <a:r>
              <a:rPr lang="en-US" sz="1450" b="1" dirty="0">
                <a:solidFill>
                  <a:srgbClr val="FF0000"/>
                </a:solidFill>
              </a:rPr>
              <a:t>LO3 – Task 04 </a:t>
            </a:r>
            <a:r>
              <a:rPr lang="en-US" sz="1450" dirty="0">
                <a:solidFill>
                  <a:srgbClr val="FF0000"/>
                </a:solidFill>
              </a:rPr>
              <a:t>– Explain and describe to Thursby Toys Ltd. the consequences of poor change management.</a:t>
            </a:r>
          </a:p>
          <a:p>
            <a:pPr>
              <a:buClr>
                <a:srgbClr val="C00000"/>
              </a:buClr>
            </a:pPr>
            <a:r>
              <a:rPr lang="en-US" sz="1450" b="1" dirty="0">
                <a:solidFill>
                  <a:srgbClr val="FF0000"/>
                </a:solidFill>
              </a:rPr>
              <a:t>LO3 – Task </a:t>
            </a:r>
            <a:r>
              <a:rPr lang="en-US" sz="1450" b="1" dirty="0" smtClean="0">
                <a:solidFill>
                  <a:srgbClr val="FF0000"/>
                </a:solidFill>
              </a:rPr>
              <a:t>05 </a:t>
            </a:r>
            <a:r>
              <a:rPr lang="en-US" sz="1450" b="1" dirty="0">
                <a:solidFill>
                  <a:srgbClr val="FF0000"/>
                </a:solidFill>
              </a:rPr>
              <a:t>- </a:t>
            </a:r>
            <a:r>
              <a:rPr lang="en-US" sz="1450" dirty="0">
                <a:solidFill>
                  <a:srgbClr val="FF0000"/>
                </a:solidFill>
              </a:rPr>
              <a:t>Create a report for Thursby Toys Ltd on the different approaches to change to include the advantages and disadvantages of different approaches. </a:t>
            </a:r>
            <a:endParaRPr lang="en-GB" sz="1450" dirty="0">
              <a:solidFill>
                <a:srgbClr val="FF0000"/>
              </a:solidFill>
            </a:endParaRPr>
          </a:p>
          <a:p>
            <a:pPr>
              <a:buClr>
                <a:srgbClr val="C00000"/>
              </a:buClr>
            </a:pPr>
            <a:r>
              <a:rPr lang="en-US" sz="1450" b="1" dirty="0">
                <a:solidFill>
                  <a:srgbClr val="FF0000"/>
                </a:solidFill>
              </a:rPr>
              <a:t>LO3 – Task </a:t>
            </a:r>
            <a:r>
              <a:rPr lang="en-US" sz="1450" b="1" dirty="0" smtClean="0">
                <a:solidFill>
                  <a:srgbClr val="FF0000"/>
                </a:solidFill>
              </a:rPr>
              <a:t>06 </a:t>
            </a:r>
            <a:r>
              <a:rPr lang="en-US" sz="1450" dirty="0">
                <a:solidFill>
                  <a:srgbClr val="FF0000"/>
                </a:solidFill>
              </a:rPr>
              <a:t>– Using </a:t>
            </a:r>
            <a:r>
              <a:rPr lang="en-US" sz="1450" dirty="0">
                <a:solidFill>
                  <a:srgbClr val="FF0000"/>
                </a:solidFill>
                <a:hlinkClick r:id="rId3" action="ppaction://hlinksldjump"/>
              </a:rPr>
              <a:t>Resource 2</a:t>
            </a:r>
            <a:r>
              <a:rPr lang="en-US" sz="1450" dirty="0">
                <a:solidFill>
                  <a:srgbClr val="FF0000"/>
                </a:solidFill>
              </a:rPr>
              <a:t>, explain how the customers and staff feedback as stakeholders could be managed more effectively by a different company approach to change.</a:t>
            </a:r>
          </a:p>
          <a:p>
            <a:pPr>
              <a:buClr>
                <a:srgbClr val="C00000"/>
              </a:buClr>
            </a:pPr>
            <a:r>
              <a:rPr lang="en-US" sz="1450" b="1" dirty="0">
                <a:solidFill>
                  <a:srgbClr val="FF0000"/>
                </a:solidFill>
              </a:rPr>
              <a:t>LO3 – Task </a:t>
            </a:r>
            <a:r>
              <a:rPr lang="en-US" sz="1450" b="1" dirty="0" smtClean="0">
                <a:solidFill>
                  <a:srgbClr val="FF0000"/>
                </a:solidFill>
              </a:rPr>
              <a:t>07 </a:t>
            </a:r>
            <a:r>
              <a:rPr lang="en-US" sz="1450" dirty="0">
                <a:solidFill>
                  <a:srgbClr val="FF0000"/>
                </a:solidFill>
              </a:rPr>
              <a:t>– Explain and describe to Thursby Toys Ltd. the consequences of a poor approach change management in a given situation.</a:t>
            </a:r>
          </a:p>
          <a:p>
            <a:pPr>
              <a:buClr>
                <a:srgbClr val="C00000"/>
              </a:buClr>
            </a:pPr>
            <a:r>
              <a:rPr lang="en-US" sz="1450" b="1" dirty="0" smtClean="0">
                <a:solidFill>
                  <a:srgbClr val="FF0000"/>
                </a:solidFill>
              </a:rPr>
              <a:t>LO3 </a:t>
            </a:r>
            <a:r>
              <a:rPr lang="en-US" sz="1450" b="1" dirty="0">
                <a:solidFill>
                  <a:srgbClr val="FF0000"/>
                </a:solidFill>
              </a:rPr>
              <a:t>– Task </a:t>
            </a:r>
            <a:r>
              <a:rPr lang="en-US" sz="1450" b="1" dirty="0" smtClean="0">
                <a:solidFill>
                  <a:srgbClr val="FF0000"/>
                </a:solidFill>
              </a:rPr>
              <a:t>08 </a:t>
            </a:r>
            <a:r>
              <a:rPr lang="en-US" sz="1450" b="1" dirty="0">
                <a:solidFill>
                  <a:srgbClr val="FF0000"/>
                </a:solidFill>
              </a:rPr>
              <a:t>- </a:t>
            </a:r>
            <a:r>
              <a:rPr lang="en-US" sz="1450" dirty="0">
                <a:solidFill>
                  <a:srgbClr val="FF0000"/>
                </a:solidFill>
              </a:rPr>
              <a:t>Create a report for Thursby Toys Ltd on the ways to manage change as it is happening include the advantages and disadvantages of different managing strategies. </a:t>
            </a:r>
            <a:endParaRPr lang="en-GB" sz="1450" dirty="0">
              <a:solidFill>
                <a:srgbClr val="FF0000"/>
              </a:solidFill>
            </a:endParaRPr>
          </a:p>
          <a:p>
            <a:pPr>
              <a:buClr>
                <a:srgbClr val="C00000"/>
              </a:buClr>
            </a:pPr>
            <a:r>
              <a:rPr lang="en-US" sz="1450" b="1" dirty="0">
                <a:solidFill>
                  <a:srgbClr val="FF0000"/>
                </a:solidFill>
              </a:rPr>
              <a:t>LO3 – Task </a:t>
            </a:r>
            <a:r>
              <a:rPr lang="en-US" sz="1450" b="1" dirty="0" smtClean="0">
                <a:solidFill>
                  <a:srgbClr val="FF0000"/>
                </a:solidFill>
              </a:rPr>
              <a:t>09 </a:t>
            </a:r>
            <a:r>
              <a:rPr lang="en-US" sz="1450" dirty="0">
                <a:solidFill>
                  <a:srgbClr val="FF0000"/>
                </a:solidFill>
              </a:rPr>
              <a:t>– Using </a:t>
            </a:r>
            <a:r>
              <a:rPr lang="en-US" sz="1450" dirty="0">
                <a:solidFill>
                  <a:srgbClr val="FF0000"/>
                </a:solidFill>
                <a:hlinkClick r:id="rId3" action="ppaction://hlinksldjump"/>
              </a:rPr>
              <a:t>Resource 2</a:t>
            </a:r>
            <a:r>
              <a:rPr lang="en-US" sz="1450" dirty="0">
                <a:solidFill>
                  <a:srgbClr val="FF0000"/>
                </a:solidFill>
              </a:rPr>
              <a:t>, explain how the customers and staff feedback as stakeholders could be managed more effectively after change is initiated.</a:t>
            </a:r>
          </a:p>
          <a:p>
            <a:pPr>
              <a:buClr>
                <a:srgbClr val="C00000"/>
              </a:buClr>
            </a:pPr>
            <a:r>
              <a:rPr lang="en-US" sz="1450" b="1" dirty="0">
                <a:solidFill>
                  <a:srgbClr val="FF0000"/>
                </a:solidFill>
              </a:rPr>
              <a:t>LO3 – Task </a:t>
            </a:r>
            <a:r>
              <a:rPr lang="en-US" sz="1450" b="1" dirty="0" smtClean="0">
                <a:solidFill>
                  <a:srgbClr val="FF0000"/>
                </a:solidFill>
              </a:rPr>
              <a:t>10 </a:t>
            </a:r>
            <a:r>
              <a:rPr lang="en-US" sz="1450" dirty="0">
                <a:solidFill>
                  <a:srgbClr val="FF0000"/>
                </a:solidFill>
              </a:rPr>
              <a:t>– Explain and describe to Thursby Toys Ltd. the consequences of a poor approach change management after the change has been initiated in a given situation.</a:t>
            </a:r>
          </a:p>
          <a:p>
            <a:pPr>
              <a:buClr>
                <a:srgbClr val="C00000"/>
              </a:buClr>
            </a:pPr>
            <a:r>
              <a:rPr lang="en-US" sz="1450" b="1" dirty="0" smtClean="0">
                <a:solidFill>
                  <a:srgbClr val="FF0000"/>
                </a:solidFill>
              </a:rPr>
              <a:t>LO3 </a:t>
            </a:r>
            <a:r>
              <a:rPr lang="en-US" sz="1450" b="1" dirty="0">
                <a:solidFill>
                  <a:srgbClr val="FF0000"/>
                </a:solidFill>
              </a:rPr>
              <a:t>– Task </a:t>
            </a:r>
            <a:r>
              <a:rPr lang="en-US" sz="1450" b="1" dirty="0" smtClean="0">
                <a:solidFill>
                  <a:srgbClr val="FF0000"/>
                </a:solidFill>
              </a:rPr>
              <a:t>11 </a:t>
            </a:r>
            <a:r>
              <a:rPr lang="en-US" sz="1450" b="1" dirty="0">
                <a:solidFill>
                  <a:srgbClr val="FF0000"/>
                </a:solidFill>
              </a:rPr>
              <a:t>- </a:t>
            </a:r>
            <a:r>
              <a:rPr lang="en-US" sz="1450" dirty="0">
                <a:solidFill>
                  <a:srgbClr val="FF0000"/>
                </a:solidFill>
              </a:rPr>
              <a:t>Create a report for Thursby Toys Ltd on the </a:t>
            </a:r>
            <a:r>
              <a:rPr lang="en-US" sz="1450" dirty="0" smtClean="0">
                <a:solidFill>
                  <a:srgbClr val="FF0000"/>
                </a:solidFill>
              </a:rPr>
              <a:t>barriers to </a:t>
            </a:r>
            <a:r>
              <a:rPr lang="en-US" sz="1450" dirty="0">
                <a:solidFill>
                  <a:srgbClr val="FF0000"/>
                </a:solidFill>
              </a:rPr>
              <a:t>change as it is </a:t>
            </a:r>
            <a:r>
              <a:rPr lang="en-US" sz="1450" dirty="0" smtClean="0">
                <a:solidFill>
                  <a:srgbClr val="FF0000"/>
                </a:solidFill>
              </a:rPr>
              <a:t>happening, </a:t>
            </a:r>
            <a:r>
              <a:rPr lang="en-US" sz="1450" dirty="0">
                <a:solidFill>
                  <a:srgbClr val="FF0000"/>
                </a:solidFill>
              </a:rPr>
              <a:t>how </a:t>
            </a:r>
            <a:r>
              <a:rPr lang="en-US" sz="1450" dirty="0" smtClean="0">
                <a:solidFill>
                  <a:srgbClr val="FF0000"/>
                </a:solidFill>
              </a:rPr>
              <a:t>these barriers </a:t>
            </a:r>
            <a:r>
              <a:rPr lang="en-US" sz="1450" dirty="0">
                <a:solidFill>
                  <a:srgbClr val="FF0000"/>
                </a:solidFill>
              </a:rPr>
              <a:t>to change impact on a business and how barriers to change can be overcome.</a:t>
            </a:r>
            <a:r>
              <a:rPr lang="en-US" sz="1450" dirty="0" smtClean="0">
                <a:solidFill>
                  <a:srgbClr val="FF0000"/>
                </a:solidFill>
              </a:rPr>
              <a:t>. </a:t>
            </a:r>
            <a:endParaRPr lang="en-GB" sz="1450" dirty="0">
              <a:solidFill>
                <a:srgbClr val="FF0000"/>
              </a:solidFill>
            </a:endParaRPr>
          </a:p>
          <a:p>
            <a:pPr>
              <a:buClr>
                <a:srgbClr val="C00000"/>
              </a:buClr>
            </a:pPr>
            <a:r>
              <a:rPr lang="en-US" sz="1450" b="1" dirty="0" smtClean="0">
                <a:solidFill>
                  <a:srgbClr val="FF0000"/>
                </a:solidFill>
              </a:rPr>
              <a:t>LO3 </a:t>
            </a:r>
            <a:r>
              <a:rPr lang="en-US" sz="1450" b="1" dirty="0">
                <a:solidFill>
                  <a:srgbClr val="FF0000"/>
                </a:solidFill>
              </a:rPr>
              <a:t>– Task </a:t>
            </a:r>
            <a:r>
              <a:rPr lang="en-US" sz="1450" b="1" dirty="0" smtClean="0">
                <a:solidFill>
                  <a:srgbClr val="FF0000"/>
                </a:solidFill>
              </a:rPr>
              <a:t>12 </a:t>
            </a:r>
            <a:r>
              <a:rPr lang="en-US" sz="1450" dirty="0">
                <a:solidFill>
                  <a:srgbClr val="FF0000"/>
                </a:solidFill>
              </a:rPr>
              <a:t>– Explain and describe to Thursby Toys Ltd. the consequences of a poor approach </a:t>
            </a:r>
            <a:r>
              <a:rPr lang="en-US" sz="1450" dirty="0" smtClean="0">
                <a:solidFill>
                  <a:srgbClr val="FF0000"/>
                </a:solidFill>
              </a:rPr>
              <a:t>managing these barriers to change.</a:t>
            </a:r>
            <a:endParaRPr lang="en-US" sz="145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3 – Assessment Criteria</a:t>
            </a:r>
            <a:endParaRPr lang="en-US" sz="3600" dirty="0"/>
          </a:p>
        </p:txBody>
      </p:sp>
    </p:spTree>
    <p:extLst>
      <p:ext uri="{BB962C8B-B14F-4D97-AF65-F5344CB8AC3E}">
        <p14:creationId xmlns:p14="http://schemas.microsoft.com/office/powerpoint/2010/main" val="1843264719"/>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709255"/>
          </a:xfrm>
          <a:prstGeom prst="rect">
            <a:avLst/>
          </a:prstGeom>
        </p:spPr>
        <p:txBody>
          <a:bodyPr wrap="square">
            <a:spAutoFit/>
          </a:bodyPr>
          <a:lstStyle/>
          <a:p>
            <a:pPr marL="469900" indent="-457200">
              <a:spcAft>
                <a:spcPts val="600"/>
              </a:spcAft>
              <a:buFont typeface="+mj-lt"/>
              <a:buAutoNum type="alphaLcParenR" startAt="2"/>
              <a:tabLst>
                <a:tab pos="8348663" algn="r"/>
              </a:tabLst>
            </a:pPr>
            <a:r>
              <a:rPr lang="en-US" sz="2000" dirty="0" smtClean="0">
                <a:solidFill>
                  <a:srgbClr val="FF0000"/>
                </a:solidFill>
              </a:rPr>
              <a:t>Analyse </a:t>
            </a:r>
            <a:r>
              <a:rPr lang="en-US" sz="2000" dirty="0">
                <a:solidFill>
                  <a:srgbClr val="FF0000"/>
                </a:solidFill>
              </a:rPr>
              <a:t>four likely barriers to change at </a:t>
            </a:r>
            <a:r>
              <a:rPr lang="en-US" sz="2000" dirty="0" err="1">
                <a:solidFill>
                  <a:srgbClr val="FF0000"/>
                </a:solidFill>
              </a:rPr>
              <a:t>Thursby</a:t>
            </a:r>
            <a:r>
              <a:rPr lang="en-US" sz="2000" dirty="0">
                <a:solidFill>
                  <a:srgbClr val="FF0000"/>
                </a:solidFill>
              </a:rPr>
              <a:t> Toys </a:t>
            </a:r>
            <a:r>
              <a:rPr lang="en-US" sz="2000" dirty="0" smtClean="0">
                <a:solidFill>
                  <a:srgbClr val="FF0000"/>
                </a:solidFill>
              </a:rPr>
              <a:t>Ltd.</a:t>
            </a:r>
            <a:br>
              <a:rPr lang="en-US" sz="2000" dirty="0" smtClean="0">
                <a:solidFill>
                  <a:srgbClr val="FF0000"/>
                </a:solidFill>
              </a:rPr>
            </a:br>
            <a:r>
              <a:rPr lang="en-US" sz="2000" dirty="0" smtClean="0">
                <a:solidFill>
                  <a:srgbClr val="FF0000"/>
                </a:solidFill>
              </a:rPr>
              <a:t>Which </a:t>
            </a:r>
            <a:r>
              <a:rPr lang="en-US" sz="2000" dirty="0">
                <a:solidFill>
                  <a:srgbClr val="FF0000"/>
                </a:solidFill>
              </a:rPr>
              <a:t>one of these four barriers is likely to have the greatest impact on </a:t>
            </a:r>
            <a:r>
              <a:rPr lang="en-US" sz="2000" dirty="0" err="1">
                <a:solidFill>
                  <a:srgbClr val="FF0000"/>
                </a:solidFill>
              </a:rPr>
              <a:t>Thursby</a:t>
            </a:r>
            <a:r>
              <a:rPr lang="en-US" sz="2000" dirty="0">
                <a:solidFill>
                  <a:srgbClr val="FF0000"/>
                </a:solidFill>
              </a:rPr>
              <a:t> Toys Ltd if it is not managed </a:t>
            </a:r>
            <a:r>
              <a:rPr lang="en-US" sz="2000" dirty="0" smtClean="0">
                <a:solidFill>
                  <a:srgbClr val="FF0000"/>
                </a:solidFill>
              </a:rPr>
              <a:t>successfully?</a:t>
            </a:r>
            <a:br>
              <a:rPr lang="en-US" sz="2000" dirty="0" smtClean="0">
                <a:solidFill>
                  <a:srgbClr val="FF0000"/>
                </a:solidFill>
              </a:rPr>
            </a:br>
            <a:r>
              <a:rPr lang="en-US" sz="2000" dirty="0" smtClean="0">
                <a:solidFill>
                  <a:srgbClr val="FF0000"/>
                </a:solidFill>
              </a:rPr>
              <a:t>Give </a:t>
            </a:r>
            <a:r>
              <a:rPr lang="en-US" sz="2000" dirty="0">
                <a:solidFill>
                  <a:srgbClr val="FF0000"/>
                </a:solidFill>
              </a:rPr>
              <a:t>reasons for your choice</a:t>
            </a:r>
            <a:r>
              <a:rPr lang="en-US" sz="2000" dirty="0" smtClean="0">
                <a:solidFill>
                  <a:srgbClr val="FF0000"/>
                </a:solidFill>
              </a:rPr>
              <a:t>.	[16]</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dirty="0">
                <a:solidFill>
                  <a:srgbClr val="FF0000"/>
                </a:solidFill>
              </a:rPr>
              <a:t>___________________________________________________________</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3346089850"/>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5491480"/>
        </p:xfrm>
        <a:graphic>
          <a:graphicData uri="http://schemas.openxmlformats.org/drawingml/2006/table">
            <a:tbl>
              <a:tblPr firstRow="1" bandRow="1">
                <a:tableStyleId>{9D7B26C5-4107-4FEC-AEDC-1716B250A1EF}</a:tableStyleId>
              </a:tblPr>
              <a:tblGrid>
                <a:gridCol w="432048"/>
                <a:gridCol w="504056"/>
                <a:gridCol w="288032"/>
                <a:gridCol w="4536504"/>
                <a:gridCol w="792088"/>
                <a:gridCol w="1872207"/>
              </a:tblGrid>
              <a:tr h="370840">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dirty="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500" dirty="0" smtClean="0">
                          <a:latin typeface="Arial" panose="020B0604020202020204" pitchFamily="34" charset="0"/>
                          <a:cs typeface="Arial" panose="020B0604020202020204" pitchFamily="34" charset="0"/>
                        </a:rPr>
                        <a:t>Marks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smtClean="0">
                          <a:latin typeface="Arial" panose="020B0604020202020204" pitchFamily="34" charset="0"/>
                          <a:cs typeface="Arial" panose="020B0604020202020204" pitchFamily="34" charset="0"/>
                        </a:rPr>
                        <a:t>Guidance</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dirty="0" smtClean="0">
                          <a:latin typeface="Arial" panose="020B0604020202020204" pitchFamily="34" charset="0"/>
                          <a:cs typeface="Arial" panose="020B0604020202020204" pitchFamily="34" charset="0"/>
                        </a:rPr>
                        <a:t>1</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(b)</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Use levels of response criteria. </a:t>
                      </a:r>
                    </a:p>
                    <a:p>
                      <a:r>
                        <a:rPr kumimoji="0" lang="en-GB" sz="1500" b="1" i="0" u="none" strike="noStrike" kern="1200" baseline="0" dirty="0" smtClean="0">
                          <a:solidFill>
                            <a:schemeClr val="tx1"/>
                          </a:solidFill>
                          <a:latin typeface="Arial" panose="020B0604020202020204" pitchFamily="34" charset="0"/>
                          <a:ea typeface="+mn-ea"/>
                          <a:cs typeface="Arial" panose="020B0604020202020204" pitchFamily="34" charset="0"/>
                        </a:rPr>
                        <a:t>Responses include: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lack of employee engagement e.g. ineffective communication, lack of employee buy-in, </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lack of agreement between shareholders/directors/managers and staff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economic implications e.g. cost of travel for employees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stakeholder fear e.g. employee concern over longer working hours, lack of job security, new systems and processes, additional workload,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existing power structures e.g. personal objectives of major shareholders, balance of power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resistance from work groups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e,g</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trade unions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experience of previous change initiatives e.g. installation of electronic tills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manager/employee inertia e.g. resistance to change, doing alright as we are, perception that directors are only interested in profit and returns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poor leadership e.g. lack of clarity, process rushed or poorly planned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500" dirty="0" smtClean="0">
                          <a:latin typeface="Arial" panose="020B0604020202020204" pitchFamily="34" charset="0"/>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500" b="1" i="0" u="none" strike="noStrike" kern="1200" baseline="0" dirty="0" smtClean="0">
                          <a:solidFill>
                            <a:schemeClr val="tx1"/>
                          </a:solidFill>
                          <a:latin typeface="Arial" panose="020B0604020202020204" pitchFamily="34" charset="0"/>
                          <a:ea typeface="+mn-ea"/>
                          <a:cs typeface="Arial" panose="020B0604020202020204" pitchFamily="34" charset="0"/>
                        </a:rPr>
                        <a:t>Levels of response </a:t>
                      </a:r>
                      <a:endPar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Level 4 (13 - 16 marks) </a:t>
                      </a: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Candidate evaluates which barrier to change is likely to have the greatest impact on </a:t>
                      </a:r>
                      <a:r>
                        <a:rPr kumimoji="0" lang="en-US" sz="15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if not managed successfully.</a:t>
                      </a:r>
                    </a:p>
                    <a:p>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Level 3 (9 - 12 marks) </a:t>
                      </a: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Candidate analyses barrier(s) to change likely to impact on </a:t>
                      </a:r>
                      <a:r>
                        <a:rPr kumimoji="0" lang="en-US" sz="15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if not managed successfully.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3873914"/>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5582920"/>
        </p:xfrm>
        <a:graphic>
          <a:graphicData uri="http://schemas.openxmlformats.org/drawingml/2006/table">
            <a:tbl>
              <a:tblPr firstRow="1" bandRow="1">
                <a:tableStyleId>{9D7B26C5-4107-4FEC-AEDC-1716B250A1EF}</a:tableStyleId>
              </a:tblPr>
              <a:tblGrid>
                <a:gridCol w="432048"/>
                <a:gridCol w="504056"/>
                <a:gridCol w="216024"/>
                <a:gridCol w="4824536"/>
                <a:gridCol w="792088"/>
                <a:gridCol w="1656183"/>
              </a:tblGrid>
              <a:tr h="370840">
                <a:tc gridSpan="3">
                  <a:txBody>
                    <a:bodyPr/>
                    <a:lstStyle/>
                    <a:p>
                      <a:pPr algn="ctr"/>
                      <a:r>
                        <a:rPr lang="en-GB" sz="1500" dirty="0" smtClean="0">
                          <a:latin typeface="Arial" panose="020B0604020202020204" pitchFamily="34" charset="0"/>
                          <a:cs typeface="Arial" panose="020B0604020202020204" pitchFamily="34" charset="0"/>
                        </a:rPr>
                        <a:t>Question</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00" dirty="0" smtClean="0">
                          <a:latin typeface="Arial" panose="020B0604020202020204" pitchFamily="34" charset="0"/>
                          <a:cs typeface="Arial" panose="020B0604020202020204" pitchFamily="34" charset="0"/>
                        </a:rPr>
                        <a:t>Answer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500" dirty="0" smtClean="0">
                          <a:latin typeface="Arial" panose="020B0604020202020204" pitchFamily="34" charset="0"/>
                          <a:cs typeface="Arial" panose="020B0604020202020204" pitchFamily="34" charset="0"/>
                        </a:rPr>
                        <a:t>Marks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smtClean="0">
                          <a:latin typeface="Arial" panose="020B0604020202020204" pitchFamily="34" charset="0"/>
                          <a:cs typeface="Arial" panose="020B0604020202020204" pitchFamily="34" charset="0"/>
                        </a:rPr>
                        <a:t>Guidance</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400" dirty="0" smtClean="0">
                          <a:latin typeface="Arial" panose="020B0604020202020204" pitchFamily="34" charset="0"/>
                          <a:cs typeface="Arial" panose="020B0604020202020204" pitchFamily="34" charset="0"/>
                        </a:rPr>
                        <a:t>1</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400" dirty="0" smtClean="0">
                          <a:latin typeface="Arial" panose="020B0604020202020204" pitchFamily="34" charset="0"/>
                          <a:cs typeface="Arial" panose="020B0604020202020204" pitchFamily="34" charset="0"/>
                        </a:rPr>
                        <a:t>(b)</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4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endPar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Some of the sales staff may not want to have to travel to the out-of-town location to work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(L1)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and may quit their jobs due to the extra travel time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(L2)</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increasing labour turnover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(L3)</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Others may be willing to travel but be fearful of the change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(L1)</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This may lead to more job related stress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(L2)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and higher levels of absenteeism, at least in the short term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(L3)</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Poor leadership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(L1)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is also likely to be a barrier to change. As far as is possible the 25 sales staff all need to be informed at the same time to avoid the spread of </a:t>
                      </a:r>
                      <a:r>
                        <a:rPr kumimoji="0" lang="en-US" sz="1400" b="0" i="0" u="none" strike="noStrike" kern="1200" baseline="0" dirty="0" err="1" smtClean="0">
                          <a:solidFill>
                            <a:schemeClr val="tx1"/>
                          </a:solidFill>
                          <a:latin typeface="Arial" panose="020B0604020202020204" pitchFamily="34" charset="0"/>
                          <a:ea typeface="+mn-ea"/>
                          <a:cs typeface="Arial" panose="020B0604020202020204" pitchFamily="34" charset="0"/>
                        </a:rPr>
                        <a:t>rumours</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(L2)</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Without this the sales staff could feel alienated and withdraw their goodwill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(L3)</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Furthermore, if the relocation is rushed, like it was when the electronic tills were installed then not only sales staff but managers may be resistant to change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(L2)</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This would likely lead to motivation problems throughout the company, not just on the sales floor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(L3)</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Anxiety levels are likely to be high, especially amongst the sales staff. This barrier to change is likely to have the greatest impact on </a:t>
                      </a:r>
                      <a:r>
                        <a:rPr kumimoji="0" lang="en-US" sz="14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4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if not managed correctly because the 25 sales employees are the staff whom customers come into contact with. If productivity and standards of service decline, company profits are likely to decline and major shareholders might be lost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(L4)</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t>
                      </a:r>
                      <a:endPar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300"/>
                        </a:spcAft>
                        <a:buFont typeface="Arial" panose="020B0604020202020204" pitchFamily="34" charset="0"/>
                        <a:buNone/>
                      </a:pPr>
                      <a:r>
                        <a:rPr lang="en-US" sz="1400" dirty="0" smtClean="0">
                          <a:latin typeface="Arial" panose="020B0604020202020204" pitchFamily="34" charset="0"/>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400" b="1" i="0" u="none" strike="noStrike" kern="1200" baseline="0" dirty="0" smtClean="0">
                          <a:solidFill>
                            <a:schemeClr val="tx1"/>
                          </a:solidFill>
                          <a:latin typeface="Arial" panose="020B0604020202020204" pitchFamily="34" charset="0"/>
                          <a:ea typeface="+mn-ea"/>
                          <a:cs typeface="Arial" panose="020B0604020202020204" pitchFamily="34" charset="0"/>
                        </a:rPr>
                        <a:t>Levels of response </a:t>
                      </a:r>
                      <a:endPar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Level 4 (13 - 16 marks) </a:t>
                      </a:r>
                      <a:endPar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Candidate evaluates which barrier to change is likely to have the greatest impact on </a:t>
                      </a:r>
                      <a:r>
                        <a:rPr kumimoji="0" lang="en-US" sz="14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4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if not managed successfully.</a:t>
                      </a:r>
                    </a:p>
                    <a:p>
                      <a:endPar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Level 3 (9 - 12 marks) </a:t>
                      </a:r>
                      <a:endPar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Candidate analyses barrier(s) to change likely to impact on </a:t>
                      </a:r>
                      <a:r>
                        <a:rPr kumimoji="0" lang="en-US" sz="14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40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if not managed successfully.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5122594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15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1054135"/>
          </a:xfrm>
          <a:prstGeom prst="rect">
            <a:avLst/>
          </a:prstGeom>
        </p:spPr>
        <p:txBody>
          <a:bodyPr wrap="square">
            <a:spAutoFit/>
          </a:bodyPr>
          <a:lstStyle/>
          <a:p>
            <a:pPr marL="271463" indent="-271463">
              <a:spcAft>
                <a:spcPts val="600"/>
              </a:spcAft>
              <a:buClr>
                <a:schemeClr val="accent6">
                  <a:lumMod val="50000"/>
                </a:schemeClr>
              </a:buClr>
              <a:buFont typeface="Wingdings 3" panose="05040102010807070707" pitchFamily="18" charset="2"/>
              <a:buChar char=""/>
            </a:pPr>
            <a:r>
              <a:rPr lang="en-US" sz="1250" b="1" i="1" dirty="0" err="1" smtClean="0">
                <a:solidFill>
                  <a:srgbClr val="0070C0"/>
                </a:solidFill>
              </a:rPr>
              <a:t>Thursby</a:t>
            </a:r>
            <a:r>
              <a:rPr lang="en-US" sz="1250" b="1" i="1" dirty="0" smtClean="0">
                <a:solidFill>
                  <a:srgbClr val="0070C0"/>
                </a:solidFill>
              </a:rPr>
              <a:t> Toys Ltd </a:t>
            </a:r>
            <a:r>
              <a:rPr lang="en-US" sz="1250" dirty="0" smtClean="0">
                <a:solidFill>
                  <a:srgbClr val="0070C0"/>
                </a:solidFill>
              </a:rPr>
              <a:t>is </a:t>
            </a:r>
            <a:r>
              <a:rPr lang="en-US" sz="1250" dirty="0">
                <a:solidFill>
                  <a:srgbClr val="0070C0"/>
                </a:solidFill>
              </a:rPr>
              <a:t>an independent toy store. The company has 37 employees, 25 of </a:t>
            </a:r>
            <a:r>
              <a:rPr lang="en-US" sz="1250" dirty="0" smtClean="0">
                <a:solidFill>
                  <a:srgbClr val="0070C0"/>
                </a:solidFill>
              </a:rPr>
              <a:t>whom </a:t>
            </a:r>
            <a:r>
              <a:rPr lang="en-US" sz="1250" dirty="0">
                <a:solidFill>
                  <a:srgbClr val="0070C0"/>
                </a:solidFill>
              </a:rPr>
              <a:t>work on the sales </a:t>
            </a:r>
            <a:r>
              <a:rPr lang="en-US" sz="1250" dirty="0" smtClean="0">
                <a:solidFill>
                  <a:srgbClr val="0070C0"/>
                </a:solidFill>
              </a:rPr>
              <a:t>floor. Company </a:t>
            </a:r>
            <a:r>
              <a:rPr lang="en-US" sz="1250" dirty="0">
                <a:solidFill>
                  <a:srgbClr val="0070C0"/>
                </a:solidFill>
              </a:rPr>
              <a:t>shareholders have become increasingly dissatisfied with the return on their investment in recent years. </a:t>
            </a:r>
            <a:r>
              <a:rPr lang="en-US" sz="1250" dirty="0" smtClean="0">
                <a:solidFill>
                  <a:srgbClr val="0070C0"/>
                </a:solidFill>
              </a:rPr>
              <a:t>The directors </a:t>
            </a:r>
            <a:r>
              <a:rPr lang="en-US" sz="1250" dirty="0">
                <a:solidFill>
                  <a:srgbClr val="0070C0"/>
                </a:solidFill>
              </a:rPr>
              <a:t>have decided to relocate the store from its current high street location to a less expensive out-of-town retail </a:t>
            </a:r>
            <a:r>
              <a:rPr lang="en-US" sz="1250" dirty="0" smtClean="0">
                <a:solidFill>
                  <a:srgbClr val="0070C0"/>
                </a:solidFill>
              </a:rPr>
              <a:t>park. An </a:t>
            </a:r>
            <a:r>
              <a:rPr lang="en-US" sz="1250" dirty="0">
                <a:solidFill>
                  <a:srgbClr val="0070C0"/>
                </a:solidFill>
              </a:rPr>
              <a:t>initial change management meeting has taken place. Below is a summary of the main contributions and thoughts of those who attended this meeting.</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51520" y="2133536"/>
            <a:ext cx="7606229" cy="4535824"/>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06680" y="5445224"/>
            <a:ext cx="1713792" cy="504056"/>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102980" y="6017250"/>
            <a:ext cx="1745256" cy="646391"/>
          </a:xfrm>
          <a:prstGeom prst="rect">
            <a:avLst/>
          </a:prstGeom>
        </p:spPr>
      </p:pic>
      <p:sp>
        <p:nvSpPr>
          <p:cNvPr id="10"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Tree>
    <p:extLst>
      <p:ext uri="{BB962C8B-B14F-4D97-AF65-F5344CB8AC3E}">
        <p14:creationId xmlns:p14="http://schemas.microsoft.com/office/powerpoint/2010/main" val="1567745361"/>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3426" y="1079401"/>
            <a:ext cx="8557046" cy="784830"/>
          </a:xfrm>
          <a:prstGeom prst="rect">
            <a:avLst/>
          </a:prstGeom>
        </p:spPr>
        <p:txBody>
          <a:bodyPr wrap="square">
            <a:spAutoFit/>
          </a:bodyPr>
          <a:lstStyle/>
          <a:p>
            <a:r>
              <a:rPr lang="en-GB" sz="1500" b="1" dirty="0">
                <a:solidFill>
                  <a:srgbClr val="0070C0"/>
                </a:solidFill>
              </a:rPr>
              <a:t>Resource 2 </a:t>
            </a:r>
            <a:r>
              <a:rPr lang="en-GB" sz="1500" b="1" dirty="0" smtClean="0">
                <a:solidFill>
                  <a:srgbClr val="0070C0"/>
                </a:solidFill>
              </a:rPr>
              <a:t>- </a:t>
            </a:r>
            <a:r>
              <a:rPr lang="en-US" sz="1500" i="1" dirty="0" err="1" smtClean="0">
                <a:solidFill>
                  <a:srgbClr val="0070C0"/>
                </a:solidFill>
              </a:rPr>
              <a:t>Thursby</a:t>
            </a:r>
            <a:r>
              <a:rPr lang="en-US" sz="1500" i="1" dirty="0" smtClean="0">
                <a:solidFill>
                  <a:srgbClr val="0070C0"/>
                </a:solidFill>
              </a:rPr>
              <a:t> </a:t>
            </a:r>
            <a:r>
              <a:rPr lang="en-US" sz="1500" i="1" dirty="0">
                <a:solidFill>
                  <a:srgbClr val="0070C0"/>
                </a:solidFill>
              </a:rPr>
              <a:t>Toys Ltd </a:t>
            </a:r>
            <a:r>
              <a:rPr lang="en-US" sz="1500" dirty="0">
                <a:solidFill>
                  <a:srgbClr val="0070C0"/>
                </a:solidFill>
              </a:rPr>
              <a:t>has been trading at its new out-of-town location for just over two months. Carlos, the company’s Chief Executive, is monitoring the change management process. A summary of the most recent quantitative and qualitative data is given below. </a:t>
            </a:r>
            <a:endParaRPr lang="en-US" sz="1500" dirty="0" smtClean="0">
              <a:solidFill>
                <a:srgbClr val="0070C0"/>
              </a:solidFill>
            </a:endParaRPr>
          </a:p>
        </p:txBody>
      </p:sp>
      <p:sp>
        <p:nvSpPr>
          <p:cNvPr id="8" name="Rectangle 7"/>
          <p:cNvSpPr/>
          <p:nvPr/>
        </p:nvSpPr>
        <p:spPr>
          <a:xfrm>
            <a:off x="263426" y="1868659"/>
            <a:ext cx="4236566" cy="1661993"/>
          </a:xfrm>
          <a:prstGeom prst="rect">
            <a:avLst/>
          </a:prstGeom>
          <a:ln w="28575">
            <a:solidFill>
              <a:schemeClr val="accent1"/>
            </a:solidFill>
          </a:ln>
        </p:spPr>
        <p:txBody>
          <a:bodyPr wrap="square">
            <a:spAutoFit/>
          </a:bodyPr>
          <a:lstStyle/>
          <a:p>
            <a:r>
              <a:rPr lang="en-GB" sz="1400" b="1" dirty="0"/>
              <a:t>Key Performance Indicators (KPIs): </a:t>
            </a:r>
            <a:endParaRPr lang="en-GB" sz="1400" dirty="0"/>
          </a:p>
          <a:p>
            <a:pPr>
              <a:tabLst>
                <a:tab pos="2605088" algn="ctr"/>
                <a:tab pos="3502025" algn="ctr"/>
              </a:tabLst>
            </a:pPr>
            <a:r>
              <a:rPr lang="en-GB" sz="1400" b="1" dirty="0"/>
              <a:t>Indicator </a:t>
            </a:r>
            <a:r>
              <a:rPr lang="en-GB" sz="1400" b="1" dirty="0" smtClean="0"/>
              <a:t>	Actual 	Target </a:t>
            </a:r>
            <a:endParaRPr lang="en-GB" sz="1400" dirty="0"/>
          </a:p>
          <a:p>
            <a:pPr>
              <a:tabLst>
                <a:tab pos="2605088" algn="ctr"/>
                <a:tab pos="3502025" algn="ctr"/>
              </a:tabLst>
            </a:pPr>
            <a:r>
              <a:rPr lang="en-GB" sz="1400" dirty="0"/>
              <a:t>Monthly sales </a:t>
            </a:r>
            <a:r>
              <a:rPr lang="en-GB" sz="1400" dirty="0" smtClean="0"/>
              <a:t>	£</a:t>
            </a:r>
            <a:r>
              <a:rPr lang="en-GB" sz="1400" dirty="0"/>
              <a:t>210,000 </a:t>
            </a:r>
            <a:r>
              <a:rPr lang="en-GB" sz="1400" dirty="0" smtClean="0"/>
              <a:t>	£</a:t>
            </a:r>
            <a:r>
              <a:rPr lang="en-GB" sz="1400" dirty="0"/>
              <a:t>250,000 </a:t>
            </a:r>
          </a:p>
          <a:p>
            <a:pPr>
              <a:tabLst>
                <a:tab pos="2605088" algn="ctr"/>
                <a:tab pos="3502025" algn="ctr"/>
              </a:tabLst>
            </a:pPr>
            <a:r>
              <a:rPr lang="en-US" sz="1400" dirty="0"/>
              <a:t>Average customer spend </a:t>
            </a:r>
            <a:r>
              <a:rPr lang="en-US" sz="1400" dirty="0" smtClean="0"/>
              <a:t>	£</a:t>
            </a:r>
            <a:r>
              <a:rPr lang="en-US" sz="1400" dirty="0"/>
              <a:t>22.60 </a:t>
            </a:r>
            <a:r>
              <a:rPr lang="en-US" sz="1400" dirty="0" smtClean="0"/>
              <a:t>	£</a:t>
            </a:r>
            <a:r>
              <a:rPr lang="en-US" sz="1400" dirty="0"/>
              <a:t>35.00 </a:t>
            </a:r>
          </a:p>
          <a:p>
            <a:pPr>
              <a:tabLst>
                <a:tab pos="2605088" algn="ctr"/>
                <a:tab pos="3502025" algn="ctr"/>
              </a:tabLst>
            </a:pPr>
            <a:r>
              <a:rPr lang="en-GB" sz="1400" dirty="0"/>
              <a:t>Gross profit margin </a:t>
            </a:r>
            <a:r>
              <a:rPr lang="en-GB" sz="1400" dirty="0" smtClean="0"/>
              <a:t>	55</a:t>
            </a:r>
            <a:r>
              <a:rPr lang="en-GB" sz="1400" dirty="0"/>
              <a:t>% </a:t>
            </a:r>
            <a:r>
              <a:rPr lang="en-GB" sz="1400" dirty="0" smtClean="0"/>
              <a:t>	55</a:t>
            </a:r>
            <a:r>
              <a:rPr lang="en-GB" sz="1400" dirty="0"/>
              <a:t>% </a:t>
            </a:r>
          </a:p>
          <a:p>
            <a:pPr>
              <a:tabLst>
                <a:tab pos="2605088" algn="ctr"/>
                <a:tab pos="3502025" algn="ctr"/>
              </a:tabLst>
            </a:pPr>
            <a:r>
              <a:rPr lang="en-GB" sz="1400" dirty="0"/>
              <a:t>Net profit margin </a:t>
            </a:r>
            <a:r>
              <a:rPr lang="en-GB" sz="1400" dirty="0" smtClean="0"/>
              <a:t>	6</a:t>
            </a:r>
            <a:r>
              <a:rPr lang="en-GB" sz="1400" dirty="0"/>
              <a:t>% </a:t>
            </a:r>
            <a:r>
              <a:rPr lang="en-GB" sz="1400" dirty="0" smtClean="0"/>
              <a:t>	11</a:t>
            </a:r>
            <a:r>
              <a:rPr lang="en-GB" sz="1400" dirty="0"/>
              <a:t>% </a:t>
            </a:r>
          </a:p>
          <a:p>
            <a:pPr>
              <a:tabLst>
                <a:tab pos="2605088" algn="ctr"/>
                <a:tab pos="3502025" algn="ctr"/>
              </a:tabLst>
            </a:pPr>
            <a:r>
              <a:rPr lang="en-US" sz="1400" dirty="0"/>
              <a:t>Return on capital employed </a:t>
            </a:r>
            <a:r>
              <a:rPr lang="en-US" sz="1400" dirty="0" smtClean="0"/>
              <a:t>	9</a:t>
            </a:r>
            <a:r>
              <a:rPr lang="en-US" sz="1400" dirty="0"/>
              <a:t>% </a:t>
            </a:r>
            <a:r>
              <a:rPr lang="en-US" sz="1400" dirty="0" smtClean="0"/>
              <a:t>	18</a:t>
            </a:r>
            <a:r>
              <a:rPr lang="en-US" sz="1400" dirty="0"/>
              <a:t>% </a:t>
            </a:r>
            <a:endParaRPr lang="en-US" sz="1400" dirty="0" smtClean="0">
              <a:solidFill>
                <a:srgbClr val="0070C0"/>
              </a:solidFill>
            </a:endParaRPr>
          </a:p>
        </p:txBody>
      </p:sp>
      <p:sp>
        <p:nvSpPr>
          <p:cNvPr id="9" name="Rectangle 8"/>
          <p:cNvSpPr/>
          <p:nvPr/>
        </p:nvSpPr>
        <p:spPr>
          <a:xfrm>
            <a:off x="4644008" y="1844824"/>
            <a:ext cx="4164558" cy="1661993"/>
          </a:xfrm>
          <a:prstGeom prst="rect">
            <a:avLst/>
          </a:prstGeom>
          <a:ln w="28575">
            <a:solidFill>
              <a:schemeClr val="accent1"/>
            </a:solidFill>
          </a:ln>
        </p:spPr>
        <p:txBody>
          <a:bodyPr wrap="square">
            <a:spAutoFit/>
          </a:bodyPr>
          <a:lstStyle/>
          <a:p>
            <a:r>
              <a:rPr lang="en-US" sz="1400" b="1" dirty="0"/>
              <a:t>Human resource data for sales staff: </a:t>
            </a:r>
            <a:endParaRPr lang="en-US" sz="1400" dirty="0"/>
          </a:p>
          <a:p>
            <a:pPr>
              <a:tabLst>
                <a:tab pos="1431925" algn="l"/>
                <a:tab pos="2690813" algn="l"/>
              </a:tabLst>
            </a:pPr>
            <a:r>
              <a:rPr lang="en-US" sz="1400" b="1" dirty="0"/>
              <a:t>Indicator </a:t>
            </a:r>
            <a:r>
              <a:rPr lang="en-US" sz="1400" b="1" dirty="0" smtClean="0"/>
              <a:t>	Before </a:t>
            </a:r>
            <a:r>
              <a:rPr lang="en-US" sz="1400" b="1" dirty="0"/>
              <a:t>the </a:t>
            </a:r>
            <a:r>
              <a:rPr lang="en-US" sz="1400" b="1" dirty="0" smtClean="0"/>
              <a:t>	After </a:t>
            </a:r>
            <a:r>
              <a:rPr lang="en-US" sz="1400" b="1" dirty="0"/>
              <a:t>the </a:t>
            </a:r>
            <a:endParaRPr lang="en-US" sz="1400" dirty="0"/>
          </a:p>
          <a:p>
            <a:pPr>
              <a:tabLst>
                <a:tab pos="1431925" algn="l"/>
                <a:tab pos="2690813" algn="l"/>
              </a:tabLst>
            </a:pPr>
            <a:r>
              <a:rPr lang="en-GB" sz="1400" b="1" dirty="0" smtClean="0"/>
              <a:t>	change </a:t>
            </a:r>
            <a:r>
              <a:rPr lang="en-GB" sz="1400" b="1" dirty="0"/>
              <a:t>of </a:t>
            </a:r>
            <a:r>
              <a:rPr lang="en-GB" sz="1400" b="1" dirty="0" smtClean="0"/>
              <a:t>	change </a:t>
            </a:r>
            <a:r>
              <a:rPr lang="en-GB" sz="1400" b="1" dirty="0"/>
              <a:t>of </a:t>
            </a:r>
            <a:endParaRPr lang="en-GB" sz="1400" dirty="0"/>
          </a:p>
          <a:p>
            <a:pPr>
              <a:tabLst>
                <a:tab pos="1431925" algn="l"/>
                <a:tab pos="2690813" algn="l"/>
              </a:tabLst>
            </a:pPr>
            <a:r>
              <a:rPr lang="en-GB" sz="1400" b="1" dirty="0" smtClean="0"/>
              <a:t>	location 	location </a:t>
            </a:r>
            <a:endParaRPr lang="en-GB" sz="1400" dirty="0"/>
          </a:p>
          <a:p>
            <a:pPr>
              <a:tabLst>
                <a:tab pos="1431925" algn="l"/>
                <a:tab pos="2690813" algn="l"/>
              </a:tabLst>
            </a:pPr>
            <a:r>
              <a:rPr lang="en-GB" sz="1400" dirty="0"/>
              <a:t>Labour turnover </a:t>
            </a:r>
            <a:r>
              <a:rPr lang="en-GB" sz="1400" dirty="0" smtClean="0"/>
              <a:t>	16</a:t>
            </a:r>
            <a:r>
              <a:rPr lang="en-GB" sz="1400" dirty="0"/>
              <a:t>% </a:t>
            </a:r>
            <a:r>
              <a:rPr lang="en-GB" sz="1400" dirty="0" smtClean="0"/>
              <a:t>	40</a:t>
            </a:r>
            <a:r>
              <a:rPr lang="en-GB" sz="1400" dirty="0"/>
              <a:t>% </a:t>
            </a:r>
          </a:p>
          <a:p>
            <a:pPr>
              <a:tabLst>
                <a:tab pos="1431925" algn="l"/>
                <a:tab pos="2690813" algn="l"/>
              </a:tabLst>
            </a:pPr>
            <a:r>
              <a:rPr lang="en-GB" sz="1400" dirty="0"/>
              <a:t>Absenteeism </a:t>
            </a:r>
            <a:r>
              <a:rPr lang="en-GB" sz="1400" dirty="0" smtClean="0"/>
              <a:t>	4</a:t>
            </a:r>
            <a:r>
              <a:rPr lang="en-GB" sz="1400" dirty="0"/>
              <a:t>% </a:t>
            </a:r>
            <a:r>
              <a:rPr lang="en-GB" sz="1400" dirty="0" smtClean="0"/>
              <a:t>	8</a:t>
            </a:r>
            <a:r>
              <a:rPr lang="en-GB" sz="1400" dirty="0"/>
              <a:t>% </a:t>
            </a:r>
          </a:p>
          <a:p>
            <a:pPr>
              <a:tabLst>
                <a:tab pos="1431925" algn="l"/>
                <a:tab pos="2690813" algn="l"/>
              </a:tabLst>
            </a:pPr>
            <a:r>
              <a:rPr lang="en-GB" sz="1400" dirty="0"/>
              <a:t>Punctuality </a:t>
            </a:r>
            <a:r>
              <a:rPr lang="en-GB" sz="1400" dirty="0" smtClean="0"/>
              <a:t>	Good 	Average </a:t>
            </a:r>
            <a:endParaRPr lang="en-US" sz="1400" dirty="0" smtClean="0">
              <a:solidFill>
                <a:srgbClr val="0070C0"/>
              </a:solidFill>
            </a:endParaRPr>
          </a:p>
        </p:txBody>
      </p:sp>
      <p:sp>
        <p:nvSpPr>
          <p:cNvPr id="2" name="Rectangle 1"/>
          <p:cNvSpPr/>
          <p:nvPr/>
        </p:nvSpPr>
        <p:spPr>
          <a:xfrm>
            <a:off x="251520" y="3586973"/>
            <a:ext cx="8545140" cy="3093154"/>
          </a:xfrm>
          <a:prstGeom prst="rect">
            <a:avLst/>
          </a:prstGeom>
          <a:ln w="28575">
            <a:solidFill>
              <a:schemeClr val="tx1"/>
            </a:solidFill>
          </a:ln>
        </p:spPr>
        <p:txBody>
          <a:bodyPr wrap="square">
            <a:spAutoFit/>
          </a:bodyPr>
          <a:lstStyle/>
          <a:p>
            <a:r>
              <a:rPr lang="en-US" sz="1500" b="1" dirty="0">
                <a:solidFill>
                  <a:srgbClr val="000000"/>
                </a:solidFill>
                <a:latin typeface="Arial" panose="020B0604020202020204" pitchFamily="34" charset="0"/>
              </a:rPr>
              <a:t>Anonymous feedback from Staff Comments Box: </a:t>
            </a:r>
            <a:endParaRPr lang="en-US" sz="1500" dirty="0">
              <a:solidFill>
                <a:srgbClr val="000000"/>
              </a:solidFill>
              <a:latin typeface="Arial" panose="020B0604020202020204" pitchFamily="34" charset="0"/>
            </a:endParaRP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Finishing at 9pm is a nightmare. It took me 3 buses to get home from work last night.”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keep getting mixed messages. The Store Manager asks me to do one thing, my Day Shift Supervisor another and my Evening Shift Supervisor different again.”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am new to the company and still do not really understand how to use the till, how to check stock levels or when I can give refunds.”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have to work for two hours a day just to pay my travel costs. Surely a pay rise is not too much to ask.”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The layout of the store is confusing. It takes a long time to help customers find what they are looking for.”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Our new uniforms are far too warm, especially when we are carrying boxes and stocking shelves. They also need a lot of ironing to make them look smart.”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Why are we so short staffed?” </a:t>
            </a:r>
          </a:p>
        </p:txBody>
      </p:sp>
      <p:sp>
        <p:nvSpPr>
          <p:cNvPr id="10"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Tree>
    <p:extLst>
      <p:ext uri="{BB962C8B-B14F-4D97-AF65-F5344CB8AC3E}">
        <p14:creationId xmlns:p14="http://schemas.microsoft.com/office/powerpoint/2010/main" val="3986080377"/>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
        <p:nvSpPr>
          <p:cNvPr id="2" name="Rectangle 1"/>
          <p:cNvSpPr/>
          <p:nvPr/>
        </p:nvSpPr>
        <p:spPr>
          <a:xfrm>
            <a:off x="251520" y="1052736"/>
            <a:ext cx="8545140" cy="5489195"/>
          </a:xfrm>
          <a:prstGeom prst="rect">
            <a:avLst/>
          </a:prstGeom>
          <a:ln w="28575">
            <a:solidFill>
              <a:schemeClr val="tx1"/>
            </a:solidFill>
          </a:ln>
        </p:spPr>
        <p:txBody>
          <a:bodyPr wrap="square">
            <a:spAutoFit/>
          </a:bodyPr>
          <a:lstStyle/>
          <a:p>
            <a:r>
              <a:rPr lang="en-US" sz="1670" b="1" dirty="0">
                <a:solidFill>
                  <a:srgbClr val="0070C0"/>
                </a:solidFill>
              </a:rPr>
              <a:t>Typical feedback from a customer survey: </a:t>
            </a:r>
            <a:endParaRPr lang="en-US" sz="1670" dirty="0">
              <a:solidFill>
                <a:srgbClr val="0070C0"/>
              </a:solidFill>
            </a:endParaRPr>
          </a:p>
          <a:p>
            <a:pPr marL="285750" indent="-285750">
              <a:buFont typeface="Arial" panose="020B0604020202020204" pitchFamily="34" charset="0"/>
              <a:buChar char="•"/>
            </a:pPr>
            <a:r>
              <a:rPr lang="en-US" sz="1670" dirty="0" smtClean="0">
                <a:solidFill>
                  <a:srgbClr val="0070C0"/>
                </a:solidFill>
              </a:rPr>
              <a:t>The </a:t>
            </a:r>
            <a:r>
              <a:rPr lang="en-US" sz="1670" dirty="0">
                <a:solidFill>
                  <a:srgbClr val="0070C0"/>
                </a:solidFill>
              </a:rPr>
              <a:t>new store is great. You now have the space to stock outdoor play equipment.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came in first thing this morning. I could not find a single member of staff to help me. </a:t>
            </a:r>
          </a:p>
          <a:p>
            <a:pPr marL="285750" indent="-285750">
              <a:buFont typeface="Arial" panose="020B0604020202020204" pitchFamily="34" charset="0"/>
              <a:buChar char="•"/>
            </a:pPr>
            <a:r>
              <a:rPr lang="en-US" sz="1670" dirty="0" smtClean="0">
                <a:solidFill>
                  <a:srgbClr val="0070C0"/>
                </a:solidFill>
              </a:rPr>
              <a:t>Not </a:t>
            </a:r>
            <a:r>
              <a:rPr lang="en-US" sz="1670" dirty="0">
                <a:solidFill>
                  <a:srgbClr val="0070C0"/>
                </a:solidFill>
              </a:rPr>
              <a:t>very happy. I tried to buy a dolls’ house labelled as £24.99 but the till said £44.99. </a:t>
            </a:r>
          </a:p>
          <a:p>
            <a:pPr marL="285750" indent="-285750">
              <a:buFont typeface="Arial" panose="020B0604020202020204" pitchFamily="34" charset="0"/>
              <a:buChar char="•"/>
            </a:pPr>
            <a:r>
              <a:rPr lang="en-US" sz="1670" dirty="0" smtClean="0">
                <a:solidFill>
                  <a:srgbClr val="0070C0"/>
                </a:solidFill>
              </a:rPr>
              <a:t>Toilets </a:t>
            </a:r>
            <a:r>
              <a:rPr lang="en-US" sz="1670" dirty="0">
                <a:solidFill>
                  <a:srgbClr val="0070C0"/>
                </a:solidFill>
              </a:rPr>
              <a:t>and a children’s play area would make for a much more relaxing experience.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wanted to know which swing was suitable for an eight year old, but the staff could not help. </a:t>
            </a:r>
          </a:p>
          <a:p>
            <a:pPr marL="285750" indent="-285750">
              <a:buFont typeface="Arial" panose="020B0604020202020204" pitchFamily="34" charset="0"/>
              <a:buChar char="•"/>
            </a:pPr>
            <a:r>
              <a:rPr lang="en-US" sz="1670" dirty="0" smtClean="0">
                <a:solidFill>
                  <a:srgbClr val="0070C0"/>
                </a:solidFill>
              </a:rPr>
              <a:t>The </a:t>
            </a:r>
            <a:r>
              <a:rPr lang="en-US" sz="1670" dirty="0">
                <a:solidFill>
                  <a:srgbClr val="0070C0"/>
                </a:solidFill>
              </a:rPr>
              <a:t>store looks dirty and dark. I much preferred your old store.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caught my foot on one of the play tents on display in the centre of the store. </a:t>
            </a:r>
          </a:p>
          <a:p>
            <a:pPr marL="285750" indent="-285750">
              <a:buFont typeface="Arial" panose="020B0604020202020204" pitchFamily="34" charset="0"/>
              <a:buChar char="•"/>
            </a:pPr>
            <a:r>
              <a:rPr lang="en-US" sz="1670" dirty="0" smtClean="0">
                <a:solidFill>
                  <a:srgbClr val="0070C0"/>
                </a:solidFill>
              </a:rPr>
              <a:t>There </a:t>
            </a:r>
            <a:r>
              <a:rPr lang="en-US" sz="1670" dirty="0">
                <a:solidFill>
                  <a:srgbClr val="0070C0"/>
                </a:solidFill>
              </a:rPr>
              <a:t>does not seem to be a customer services desk here. And why no loyalty cards?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asked for help to get a game off a high shelf but the staff told me they were too busy.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like your new ethical toy section, but your staff could not give me any further information. </a:t>
            </a:r>
          </a:p>
          <a:p>
            <a:pPr marL="285750" indent="-285750">
              <a:buFont typeface="Arial" panose="020B0604020202020204" pitchFamily="34" charset="0"/>
              <a:buChar char="•"/>
            </a:pPr>
            <a:r>
              <a:rPr lang="en-US" sz="1670" dirty="0" smtClean="0">
                <a:solidFill>
                  <a:srgbClr val="0070C0"/>
                </a:solidFill>
              </a:rPr>
              <a:t>My </a:t>
            </a:r>
            <a:r>
              <a:rPr lang="en-US" sz="1670" dirty="0">
                <a:solidFill>
                  <a:srgbClr val="0070C0"/>
                </a:solidFill>
              </a:rPr>
              <a:t>elderly mother tripped over a toy fire engine which had been left on the floor.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left a message on Monday for the Sales Floor Manager to ring me. Nobody has rung back. </a:t>
            </a:r>
          </a:p>
          <a:p>
            <a:pPr marL="285750" indent="-285750">
              <a:buFont typeface="Arial" panose="020B0604020202020204" pitchFamily="34" charset="0"/>
              <a:buChar char="•"/>
            </a:pPr>
            <a:r>
              <a:rPr lang="en-US" sz="1670" dirty="0" smtClean="0">
                <a:solidFill>
                  <a:srgbClr val="0070C0"/>
                </a:solidFill>
              </a:rPr>
              <a:t>Your </a:t>
            </a:r>
            <a:r>
              <a:rPr lang="en-US" sz="1670" dirty="0">
                <a:solidFill>
                  <a:srgbClr val="0070C0"/>
                </a:solidFill>
              </a:rPr>
              <a:t>prices are more expensive than the discount store at the other end of the retail park.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came in to use my ‘2 for 1’ voucher from the local paper. I rang up this morning and was told that the toy was in stock, but it seems the toy sold out days ago. Very disappointed.</a:t>
            </a:r>
          </a:p>
        </p:txBody>
      </p:sp>
    </p:spTree>
    <p:extLst>
      <p:ext uri="{BB962C8B-B14F-4D97-AF65-F5344CB8AC3E}">
        <p14:creationId xmlns:p14="http://schemas.microsoft.com/office/powerpoint/2010/main" val="2393843148"/>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purl.org/dc/dcmitype/"/>
    <ds:schemaRef ds:uri="http://purl.org/dc/terms/"/>
    <ds:schemaRef ds:uri="http://purl.org/dc/elements/1.1/"/>
    <ds:schemaRef ds:uri="http://www.w3.org/XML/1998/namespace"/>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62123</TotalTime>
  <Words>5941</Words>
  <Application>Microsoft Office PowerPoint</Application>
  <PresentationFormat>On-screen Show (4:3)</PresentationFormat>
  <Paragraphs>366</Paragraphs>
  <Slides>27</Slides>
  <Notes>27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Lucida Sans Unicode</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15 – Learning Outcome (LO) Weightings</vt:lpstr>
      <vt:lpstr>15 – Unit Exam Sample Scenario – June 2016</vt:lpstr>
      <vt:lpstr>15 – Unit Exam Sample Scenario – June 2016</vt:lpstr>
      <vt:lpstr>15 – Unit Exam Sample Scenario – June 2016</vt:lpstr>
      <vt:lpstr>3.1 – Ways to Plan and Manage Change</vt:lpstr>
      <vt:lpstr>3.1 – Ways to Plan and Manage Change</vt:lpstr>
      <vt:lpstr>3.1 – Ways to Plan and Manage Change</vt:lpstr>
      <vt:lpstr>3.1 – Ways to Plan and Manage Change</vt:lpstr>
      <vt:lpstr>3.1 – Ways to Plan and Manage Change</vt:lpstr>
      <vt:lpstr>3.2 – Approaches to Planning and Managing Change</vt:lpstr>
      <vt:lpstr>3.2 – Approaches to Planning and Managing Change</vt:lpstr>
      <vt:lpstr>3.2 – Approaches to Planning and Managing Change</vt:lpstr>
      <vt:lpstr>3.3 – Managing the Change Process</vt:lpstr>
      <vt:lpstr>3.3 – Managing the Change Process</vt:lpstr>
      <vt:lpstr>3.4 – Possible Barriers to Change</vt:lpstr>
      <vt:lpstr>3.4 – Possible Barriers to Change</vt:lpstr>
      <vt:lpstr>3.4 – Possible Barriers to Change</vt:lpstr>
      <vt:lpstr>3.4 – Possible Barriers to Change</vt:lpstr>
      <vt:lpstr>3 – Assessment Criteria</vt:lpstr>
      <vt:lpstr>3 – Exam Questions – June 2016</vt:lpstr>
      <vt:lpstr>15 – Exam Questions – 2016 – Markscheme Answers</vt:lpstr>
      <vt:lpstr>15 – Exam Questions – 2016 – Markscheme Answers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LO3 -Be able to plan for change, manage change and overcome barriers</dc:title>
  <dc:subject>eBusiness</dc:subject>
  <dc:creator>Enderoth</dc:creator>
  <cp:lastModifiedBy>Stephen Rafferty</cp:lastModifiedBy>
  <cp:revision>1789</cp:revision>
  <cp:lastPrinted>2014-01-22T18:25:48Z</cp:lastPrinted>
  <dcterms:created xsi:type="dcterms:W3CDTF">2008-03-12T11:01:44Z</dcterms:created>
  <dcterms:modified xsi:type="dcterms:W3CDTF">2017-07-31T18:01:28Z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